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0" r:id="rId4"/>
    <p:sldId id="258" r:id="rId5"/>
    <p:sldId id="261" r:id="rId6"/>
    <p:sldId id="528" r:id="rId7"/>
    <p:sldId id="530" r:id="rId8"/>
    <p:sldId id="531" r:id="rId9"/>
    <p:sldId id="262" r:id="rId10"/>
    <p:sldId id="533" r:id="rId11"/>
    <p:sldId id="532" r:id="rId12"/>
    <p:sldId id="536" r:id="rId13"/>
    <p:sldId id="535" r:id="rId14"/>
    <p:sldId id="537" r:id="rId15"/>
    <p:sldId id="538" r:id="rId16"/>
    <p:sldId id="534" r:id="rId17"/>
    <p:sldId id="543" r:id="rId18"/>
    <p:sldId id="541" r:id="rId19"/>
    <p:sldId id="544" r:id="rId20"/>
    <p:sldId id="545" r:id="rId21"/>
    <p:sldId id="546" r:id="rId22"/>
    <p:sldId id="542" r:id="rId23"/>
    <p:sldId id="548" r:id="rId24"/>
    <p:sldId id="549" r:id="rId25"/>
    <p:sldId id="552" r:id="rId26"/>
    <p:sldId id="553" r:id="rId27"/>
    <p:sldId id="540" r:id="rId28"/>
    <p:sldId id="554" r:id="rId29"/>
    <p:sldId id="555" r:id="rId30"/>
    <p:sldId id="263" r:id="rId31"/>
    <p:sldId id="264" r:id="rId32"/>
    <p:sldId id="265" r:id="rId33"/>
    <p:sldId id="527" r:id="rId34"/>
    <p:sldId id="488" r:id="rId35"/>
  </p:sldIdLst>
  <p:sldSz cx="12192000" cy="6858000"/>
  <p:notesSz cx="6858000" cy="9144000"/>
  <p:defaultTextStyle>
    <a:defPPr>
      <a:defRPr lang="pl-P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718FA5-EDB9-3A48-9A4A-19E6C5836CF8}">
          <p14:sldIdLst>
            <p14:sldId id="256"/>
            <p14:sldId id="257"/>
            <p14:sldId id="260"/>
            <p14:sldId id="258"/>
            <p14:sldId id="261"/>
            <p14:sldId id="528"/>
            <p14:sldId id="530"/>
            <p14:sldId id="531"/>
            <p14:sldId id="262"/>
            <p14:sldId id="533"/>
            <p14:sldId id="532"/>
            <p14:sldId id="536"/>
            <p14:sldId id="535"/>
            <p14:sldId id="537"/>
            <p14:sldId id="538"/>
            <p14:sldId id="534"/>
            <p14:sldId id="543"/>
            <p14:sldId id="541"/>
            <p14:sldId id="544"/>
            <p14:sldId id="545"/>
            <p14:sldId id="546"/>
            <p14:sldId id="542"/>
            <p14:sldId id="548"/>
            <p14:sldId id="549"/>
            <p14:sldId id="552"/>
            <p14:sldId id="553"/>
            <p14:sldId id="540"/>
            <p14:sldId id="554"/>
            <p14:sldId id="555"/>
            <p14:sldId id="263"/>
            <p14:sldId id="264"/>
            <p14:sldId id="265"/>
            <p14:sldId id="527"/>
            <p14:sldId id="4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021"/>
    <p:restoredTop sz="94694"/>
  </p:normalViewPr>
  <p:slideViewPr>
    <p:cSldViewPr snapToGrid="0" snapToObjects="1">
      <p:cViewPr varScale="1">
        <p:scale>
          <a:sx n="131" d="100"/>
          <a:sy n="131" d="100"/>
        </p:scale>
        <p:origin x="216" y="12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jp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jpe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B6A427-0A93-CB47-B043-796990BC0B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EE572D-0CAF-4949-BF7B-0E7A3B3CC96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7B1BFF-9534-CC41-A9B0-5C06958319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DF33BE-2488-B54E-9717-1FA2230AF87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F355EDA-12E1-CD44-B19E-79BB538DF9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7724465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40BDA7-A079-7B42-AB31-AC872D8720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E3C54E3-EE50-8E49-A1D9-CDC997C56C3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9EF58C-3DA0-9741-879F-D81419899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20440-09C2-3643-96F1-86408F5CB5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6EC0394-31C3-5644-915A-3D55363EC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54490569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DB0B269-D75B-3B4D-85E1-8E164A9C71E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5AB473E-E3B3-0A4E-A531-C7265378A23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EF39685-559B-7E47-A199-C36B432479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FD3B8D8-4E49-7B4A-9A57-A22C05B32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6D2D2B-1934-9E41-B048-CDE65F1134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195445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F9E5-028D-4648-A379-F26CB9B98F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23DAEF-0AB5-A84B-A291-D799A51196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51725E-9AD0-004D-ADA8-4C1EEEF871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625BD85-250D-AC4D-A212-B42EDB9CB0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8B6D23D-E5A6-E048-97A0-3890677D9D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6714473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5B0067-FFF5-6F48-857B-38087293B1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800E29-91AB-6F4C-B256-A4435820E4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5EE8DD3-434E-8D48-BE14-D78A8DD65D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D971F1-1578-2043-A0FC-91D412F0B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07DE00-E09C-7947-AD16-8276715AB7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21025120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941225-8EE8-5645-8A42-7D39D8CAD2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8FAE0D6-616D-C44C-8A73-6115AA20969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F0602-FE21-C242-B1BC-DA2865120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0B60F80-F81C-7747-985D-521B59A368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D935AF3-D4D7-D649-81A2-9DD7F31039C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B54C94C-5958-354E-8DE6-CB712EE1E5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040123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8DDFCF-C999-1A40-9E6F-0B0B527214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86DD889-10F1-734D-893A-5BF0817BA2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1A709AA-C3AA-BB47-ADC2-BB4A8156AA8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6554B35-DEAE-AB45-90F6-2B0B31F01E5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40E2FAF-7DED-6D48-A64D-1827529CABB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85CE290-FD1F-0A4C-9E1D-CC35463D5D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BFBA9A3-4668-A242-9688-37BED0661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624511-3212-6841-9B25-E3B7C7505E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4709641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BE8CFD-7041-9743-AB60-46BCBBE7EBD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FC474AE-AB53-0240-951A-80758E2C8D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B3F1A21-49EC-F042-9B05-35BEFC2010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C3EA3C3-B452-4B4B-ABB6-C3A2608A54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85905253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1B6B51C1-F621-6F4C-B511-C38F2E2D69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12CB0A4-6A16-0841-A82C-AC5E1465A1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46B8EFE-58DF-064E-A589-BE80C287E2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42492097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69C17-C5F9-1141-9B94-4F29CCFEA3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29C882-9E7B-094D-9F50-A04CF39448E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4F8929-0559-174B-B64F-07DCDBACCC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D3CCBCA-AE1E-434F-9F14-A56D6643E3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071867-B4B7-3641-9904-94321809C7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B0593D-9E67-0C4C-B95E-5406F3E320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158515358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778866-4D0B-0847-8D60-C5F8CB9D04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27A3513-3B07-DC44-A674-2A7D242A7AB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l-PL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4C957-8EDA-9C44-86B7-6D2CF9E3B5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72DDB3D-B96D-1947-A7B7-C788613825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9A110E5-5D6A-4F4B-8168-5EF8F8B82D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l-PL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AFF3AC-BAF8-C645-869C-44CDE6AAF2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518629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BF6656C-1D41-3744-9E9A-DE0C154942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pl-PL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EFC9560-3401-A649-90DF-E89521358D1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pl-PL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B33A191-798E-AD45-AC3A-EF79BC8572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BA645F-E76A-C147-BF2C-50CD6CAB0EB1}" type="datetimeFigureOut">
              <a:rPr lang="pl-PL" smtClean="0"/>
              <a:t>11.06.2019</a:t>
            </a:fld>
            <a:endParaRPr lang="pl-PL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13B54F-661D-6444-9EE0-003D1CF5642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l-PL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DD88F9A-3024-4543-9FB2-9BFE867B16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240F92C-D38B-9B4E-9B40-396C22A90926}" type="slidenum">
              <a:rPr lang="pl-PL" smtClean="0"/>
              <a:t>‹#›</a:t>
            </a:fld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6019644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l-P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derekparker/delve" TargetMode="External"/><Relationship Id="rId2" Type="http://schemas.openxmlformats.org/officeDocument/2006/relationships/hyperlink" Target="https://golang.org/doc/gdb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godoc.org/golang.org/x/tools/cmd/splitdwarf" TargetMode="Externa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github.com/mateuszdyminski" TargetMode="External"/><Relationship Id="rId2" Type="http://schemas.openxmlformats.org/officeDocument/2006/relationships/hyperlink" Target="https://www.meetup.com/GoWroc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://linkedin.com/in/mdyminski" TargetMode="External"/><Relationship Id="rId4" Type="http://schemas.openxmlformats.org/officeDocument/2006/relationships/hyperlink" Target="http://twitter.com/m_dyminski" TargetMode="Externa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golang.org/pkg/runtime/" TargetMode="External"/><Relationship Id="rId2" Type="http://schemas.openxmlformats.org/officeDocument/2006/relationships/hyperlink" Target="https://golang.org/pkg/runtime/pprof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0/api/users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://localhost:8081/add?vals=1,2,4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DA174137-885F-4741-AAFE-A4CB3BC744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433" r="7859" b="5652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13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Diagnose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your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Golang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anytime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sz="5400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anywhere</a:t>
            </a:r>
            <a:r>
              <a:rPr lang="pl-PL" sz="5400" dirty="0">
                <a:latin typeface="Roboto Medium" panose="02000000000000000000" pitchFamily="2" charset="0"/>
                <a:ea typeface="Roboto Medium" panose="02000000000000000000" pitchFamily="2" charset="0"/>
              </a:rPr>
              <a:t>!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F10958-9D40-B04B-8C45-DF1EEF3A40E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04672" y="1300450"/>
            <a:ext cx="4167376" cy="1155525"/>
          </a:xfrm>
        </p:spPr>
        <p:txBody>
          <a:bodyPr anchor="b">
            <a:normAutofit/>
          </a:bodyPr>
          <a:lstStyle/>
          <a:p>
            <a:pPr algn="l"/>
            <a:r>
              <a:rPr lang="pl-PL" sz="2000">
                <a:latin typeface="Roboto" panose="02000000000000000000" pitchFamily="2" charset="0"/>
                <a:ea typeface="Roboto" panose="02000000000000000000" pitchFamily="2" charset="0"/>
              </a:rPr>
              <a:t>Mateusz Dymiński</a:t>
            </a:r>
          </a:p>
        </p:txBody>
      </p:sp>
    </p:spTree>
    <p:extLst>
      <p:ext uri="{BB962C8B-B14F-4D97-AF65-F5344CB8AC3E}">
        <p14:creationId xmlns:p14="http://schemas.microsoft.com/office/powerpoint/2010/main" val="12080890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6"/>
            <a:ext cx="10515600" cy="513792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875490"/>
            <a:ext cx="10889689" cy="5700407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14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got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split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9CDCFE"/>
                </a:solidFill>
                <a:latin typeface="Menlo" panose="020B0609030804020204" pitchFamily="49" charset="0"/>
              </a:rPr>
              <a:t>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14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can't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%s,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skipping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 </a:t>
            </a:r>
            <a:r>
              <a:rPr lang="pl-PL" sz="1400" dirty="0" err="1">
                <a:solidFill>
                  <a:srgbClr val="C586C0"/>
                </a:solidFill>
                <a:latin typeface="Menlo" panose="020B0609030804020204" pitchFamily="49" charset="0"/>
              </a:rPr>
              <a:t>else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parsed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properly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14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14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"temp sum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after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%d of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values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i+</a:t>
            </a:r>
            <a:r>
              <a:rPr lang="pl-PL" sz="1400" dirty="0">
                <a:solidFill>
                  <a:srgbClr val="B5CEA8"/>
                </a:solidFill>
                <a:latin typeface="Menlo" panose="020B0609030804020204" pitchFamily="49" charset="0"/>
              </a:rPr>
              <a:t>1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%s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%v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14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14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14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14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14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14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14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5" name="Left Arrow 4">
            <a:extLst>
              <a:ext uri="{FF2B5EF4-FFF2-40B4-BE49-F238E27FC236}">
                <a16:creationId xmlns:a16="http://schemas.microsoft.com/office/drawing/2014/main" id="{771671C6-50A0-934E-B98B-703CEB9E690A}"/>
              </a:ext>
            </a:extLst>
          </p:cNvPr>
          <p:cNvSpPr/>
          <p:nvPr/>
        </p:nvSpPr>
        <p:spPr>
          <a:xfrm>
            <a:off x="6274340" y="1951207"/>
            <a:ext cx="2898842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7" name="Left Arrow 6">
            <a:extLst>
              <a:ext uri="{FF2B5EF4-FFF2-40B4-BE49-F238E27FC236}">
                <a16:creationId xmlns:a16="http://schemas.microsoft.com/office/drawing/2014/main" id="{15C1D003-416C-3648-9742-267EAE7A708D}"/>
              </a:ext>
            </a:extLst>
          </p:cNvPr>
          <p:cNvSpPr/>
          <p:nvPr/>
        </p:nvSpPr>
        <p:spPr>
          <a:xfrm>
            <a:off x="8881353" y="3234447"/>
            <a:ext cx="291830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8" name="Left Arrow 7">
            <a:extLst>
              <a:ext uri="{FF2B5EF4-FFF2-40B4-BE49-F238E27FC236}">
                <a16:creationId xmlns:a16="http://schemas.microsoft.com/office/drawing/2014/main" id="{6732FAD7-90CB-C04E-9ADC-306B3BB9A09E}"/>
              </a:ext>
            </a:extLst>
          </p:cNvPr>
          <p:cNvSpPr/>
          <p:nvPr/>
        </p:nvSpPr>
        <p:spPr>
          <a:xfrm>
            <a:off x="6828817" y="3895116"/>
            <a:ext cx="2344364" cy="185231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Left Arrow 8">
            <a:extLst>
              <a:ext uri="{FF2B5EF4-FFF2-40B4-BE49-F238E27FC236}">
                <a16:creationId xmlns:a16="http://schemas.microsoft.com/office/drawing/2014/main" id="{66163F9F-EEEA-8647-A894-C92B4BC7B91D}"/>
              </a:ext>
            </a:extLst>
          </p:cNvPr>
          <p:cNvSpPr/>
          <p:nvPr/>
        </p:nvSpPr>
        <p:spPr>
          <a:xfrm>
            <a:off x="8249056" y="4760069"/>
            <a:ext cx="92412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E37E76F-7E32-B040-A3E0-E41384118EA3}"/>
              </a:ext>
            </a:extLst>
          </p:cNvPr>
          <p:cNvSpPr/>
          <p:nvPr/>
        </p:nvSpPr>
        <p:spPr>
          <a:xfrm>
            <a:off x="9075902" y="1410510"/>
            <a:ext cx="97279" cy="40758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89710E-3020-3741-B207-642774E2898E}"/>
              </a:ext>
            </a:extLst>
          </p:cNvPr>
          <p:cNvSpPr txBox="1"/>
          <p:nvPr/>
        </p:nvSpPr>
        <p:spPr>
          <a:xfrm>
            <a:off x="9299627" y="2828835"/>
            <a:ext cx="19448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400" dirty="0" err="1"/>
              <a:t>That’s</a:t>
            </a:r>
            <a:r>
              <a:rPr lang="pl-PL" sz="2400" dirty="0"/>
              <a:t> </a:t>
            </a:r>
            <a:r>
              <a:rPr lang="pl-PL" sz="2400" dirty="0" err="1"/>
              <a:t>what</a:t>
            </a:r>
            <a:r>
              <a:rPr lang="pl-PL" sz="2400" dirty="0"/>
              <a:t> real HACKER </a:t>
            </a:r>
            <a:r>
              <a:rPr lang="pl-PL" sz="2400" dirty="0" err="1"/>
              <a:t>does</a:t>
            </a:r>
            <a:r>
              <a:rPr lang="pl-PL" sz="2400" dirty="0"/>
              <a:t> !!!!!!!!</a:t>
            </a:r>
          </a:p>
        </p:txBody>
      </p:sp>
      <p:sp>
        <p:nvSpPr>
          <p:cNvPr id="3" name="Left Arrow 2">
            <a:extLst>
              <a:ext uri="{FF2B5EF4-FFF2-40B4-BE49-F238E27FC236}">
                <a16:creationId xmlns:a16="http://schemas.microsoft.com/office/drawing/2014/main" id="{CE593DB1-A038-1940-9939-28385CA5CCC4}"/>
              </a:ext>
            </a:extLst>
          </p:cNvPr>
          <p:cNvSpPr/>
          <p:nvPr/>
        </p:nvSpPr>
        <p:spPr>
          <a:xfrm>
            <a:off x="5719864" y="1332284"/>
            <a:ext cx="3453317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Left Arrow 9">
            <a:extLst>
              <a:ext uri="{FF2B5EF4-FFF2-40B4-BE49-F238E27FC236}">
                <a16:creationId xmlns:a16="http://schemas.microsoft.com/office/drawing/2014/main" id="{2392FD71-59E0-F249-92BF-8BF451A3FFAF}"/>
              </a:ext>
            </a:extLst>
          </p:cNvPr>
          <p:cNvSpPr/>
          <p:nvPr/>
        </p:nvSpPr>
        <p:spPr>
          <a:xfrm>
            <a:off x="6546715" y="5402094"/>
            <a:ext cx="2626466" cy="194553"/>
          </a:xfrm>
          <a:prstGeom prst="lef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43591774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9" grpId="0" animBg="1"/>
      <p:bldP spid="4" grpId="0" animBg="1"/>
      <p:bldP spid="12" grpId="0"/>
      <p:bldP spid="3" grpId="0" animBg="1"/>
      <p:bldP spid="10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15DE301-1BF7-2C4B-8D10-7C6037B7047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7163" b="8567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We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can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do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better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079549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Go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users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mostly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use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the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following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debuggers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r>
              <a:rPr lang="pl-PL" dirty="0">
                <a:hlinkClick r:id="rId2"/>
              </a:rPr>
              <a:t>GDB</a:t>
            </a:r>
            <a:r>
              <a:rPr lang="pl-PL" dirty="0"/>
              <a:t>: Go </a:t>
            </a:r>
            <a:r>
              <a:rPr lang="pl-PL" dirty="0" err="1"/>
              <a:t>provides</a:t>
            </a:r>
            <a:r>
              <a:rPr lang="pl-PL" dirty="0"/>
              <a:t> GDB </a:t>
            </a:r>
            <a:r>
              <a:rPr lang="pl-PL" dirty="0" err="1"/>
              <a:t>support</a:t>
            </a:r>
            <a:r>
              <a:rPr lang="pl-PL" dirty="0"/>
              <a:t> via the standard Go </a:t>
            </a:r>
            <a:r>
              <a:rPr lang="pl-PL" dirty="0" err="1"/>
              <a:t>compiler</a:t>
            </a:r>
            <a:r>
              <a:rPr lang="pl-PL" dirty="0"/>
              <a:t> and </a:t>
            </a:r>
            <a:r>
              <a:rPr lang="pl-PL" dirty="0" err="1"/>
              <a:t>Gccgo</a:t>
            </a:r>
            <a:r>
              <a:rPr lang="pl-PL" dirty="0"/>
              <a:t>. The </a:t>
            </a:r>
            <a:r>
              <a:rPr lang="pl-PL" dirty="0" err="1"/>
              <a:t>stack</a:t>
            </a:r>
            <a:r>
              <a:rPr lang="pl-PL" dirty="0"/>
              <a:t> management, </a:t>
            </a:r>
            <a:r>
              <a:rPr lang="pl-PL" dirty="0" err="1"/>
              <a:t>threading</a:t>
            </a:r>
            <a:r>
              <a:rPr lang="pl-PL" dirty="0"/>
              <a:t>, and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contain</a:t>
            </a:r>
            <a:r>
              <a:rPr lang="pl-PL" dirty="0"/>
              <a:t> </a:t>
            </a:r>
            <a:r>
              <a:rPr lang="pl-PL" dirty="0" err="1"/>
              <a:t>aspects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differ</a:t>
            </a:r>
            <a:r>
              <a:rPr lang="pl-PL" dirty="0"/>
              <a:t> </a:t>
            </a:r>
            <a:r>
              <a:rPr lang="pl-PL" dirty="0" err="1"/>
              <a:t>enough</a:t>
            </a:r>
            <a:r>
              <a:rPr lang="pl-PL" dirty="0"/>
              <a:t> from the </a:t>
            </a:r>
            <a:r>
              <a:rPr lang="pl-PL" dirty="0" err="1"/>
              <a:t>execution</a:t>
            </a:r>
            <a:r>
              <a:rPr lang="pl-PL" dirty="0"/>
              <a:t> model GDB </a:t>
            </a:r>
            <a:r>
              <a:rPr lang="pl-PL" dirty="0" err="1"/>
              <a:t>expects</a:t>
            </a:r>
            <a:r>
              <a:rPr lang="pl-PL" dirty="0"/>
              <a:t>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they</a:t>
            </a:r>
            <a:r>
              <a:rPr lang="pl-PL" dirty="0"/>
              <a:t> </a:t>
            </a:r>
            <a:r>
              <a:rPr lang="pl-PL" dirty="0" err="1"/>
              <a:t>can</a:t>
            </a:r>
            <a:r>
              <a:rPr lang="pl-PL" dirty="0"/>
              <a:t> </a:t>
            </a:r>
            <a:r>
              <a:rPr lang="pl-PL" dirty="0" err="1"/>
              <a:t>confuse</a:t>
            </a:r>
            <a:r>
              <a:rPr lang="pl-PL" dirty="0"/>
              <a:t> the </a:t>
            </a:r>
            <a:r>
              <a:rPr lang="pl-PL" dirty="0" err="1"/>
              <a:t>debugger</a:t>
            </a:r>
            <a:r>
              <a:rPr lang="pl-PL" dirty="0"/>
              <a:t>, </a:t>
            </a:r>
            <a:r>
              <a:rPr lang="pl-PL" dirty="0" err="1"/>
              <a:t>even</a:t>
            </a:r>
            <a:r>
              <a:rPr lang="pl-PL" dirty="0"/>
              <a:t> </a:t>
            </a:r>
            <a:r>
              <a:rPr lang="pl-PL" dirty="0" err="1"/>
              <a:t>when</a:t>
            </a:r>
            <a:r>
              <a:rPr lang="pl-PL" dirty="0"/>
              <a:t> the program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compiled</a:t>
            </a:r>
            <a:r>
              <a:rPr lang="pl-PL" dirty="0"/>
              <a:t> with </a:t>
            </a:r>
            <a:r>
              <a:rPr lang="pl-PL" dirty="0" err="1"/>
              <a:t>gccgo</a:t>
            </a:r>
            <a:r>
              <a:rPr lang="pl-PL" dirty="0"/>
              <a:t>.</a:t>
            </a:r>
          </a:p>
          <a:p>
            <a:r>
              <a:rPr lang="pl-PL" dirty="0">
                <a:hlinkClick r:id="rId3"/>
              </a:rPr>
              <a:t>Delve</a:t>
            </a:r>
            <a:r>
              <a:rPr lang="pl-PL" dirty="0"/>
              <a:t>: Delve </a:t>
            </a:r>
            <a:r>
              <a:rPr lang="pl-PL" dirty="0" err="1"/>
              <a:t>is</a:t>
            </a:r>
            <a:r>
              <a:rPr lang="pl-PL" dirty="0"/>
              <a:t> a </a:t>
            </a:r>
            <a:r>
              <a:rPr lang="pl-PL" dirty="0" err="1"/>
              <a:t>debugger</a:t>
            </a:r>
            <a:r>
              <a:rPr lang="pl-PL" dirty="0"/>
              <a:t> for the Go </a:t>
            </a:r>
            <a:r>
              <a:rPr lang="pl-PL" dirty="0" err="1"/>
              <a:t>programming</a:t>
            </a:r>
            <a:r>
              <a:rPr lang="pl-PL" dirty="0"/>
              <a:t> </a:t>
            </a:r>
            <a:r>
              <a:rPr lang="pl-PL" dirty="0" err="1"/>
              <a:t>language</a:t>
            </a:r>
            <a:r>
              <a:rPr lang="pl-PL" dirty="0"/>
              <a:t>. It </a:t>
            </a:r>
            <a:r>
              <a:rPr lang="pl-PL" dirty="0" err="1"/>
              <a:t>has</a:t>
            </a:r>
            <a:r>
              <a:rPr lang="pl-PL" dirty="0"/>
              <a:t> </a:t>
            </a:r>
            <a:r>
              <a:rPr lang="pl-PL" dirty="0" err="1"/>
              <a:t>support</a:t>
            </a:r>
            <a:r>
              <a:rPr lang="pl-PL" dirty="0"/>
              <a:t> for </a:t>
            </a:r>
            <a:r>
              <a:rPr lang="pl-PL" dirty="0" err="1"/>
              <a:t>Go’s</a:t>
            </a:r>
            <a:r>
              <a:rPr lang="pl-PL" dirty="0"/>
              <a:t> </a:t>
            </a:r>
            <a:r>
              <a:rPr lang="pl-PL" dirty="0" err="1"/>
              <a:t>runtime</a:t>
            </a:r>
            <a:r>
              <a:rPr lang="pl-PL" dirty="0"/>
              <a:t> </a:t>
            </a:r>
            <a:r>
              <a:rPr lang="pl-PL" dirty="0" err="1"/>
              <a:t>concepts</a:t>
            </a:r>
            <a:r>
              <a:rPr lang="pl-PL" dirty="0"/>
              <a:t> and </a:t>
            </a:r>
            <a:r>
              <a:rPr lang="pl-PL" dirty="0" err="1"/>
              <a:t>built</a:t>
            </a:r>
            <a:r>
              <a:rPr lang="pl-PL" dirty="0"/>
              <a:t>-in </a:t>
            </a:r>
            <a:r>
              <a:rPr lang="pl-PL" dirty="0" err="1"/>
              <a:t>types</a:t>
            </a:r>
            <a:r>
              <a:rPr lang="pl-PL" dirty="0"/>
              <a:t>. Delve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trying</a:t>
            </a:r>
            <a:r>
              <a:rPr lang="pl-PL" dirty="0"/>
              <a:t> to be a </a:t>
            </a:r>
            <a:r>
              <a:rPr lang="pl-PL" dirty="0" err="1"/>
              <a:t>fully</a:t>
            </a:r>
            <a:r>
              <a:rPr lang="pl-PL" dirty="0"/>
              <a:t> </a:t>
            </a:r>
            <a:r>
              <a:rPr lang="pl-PL" dirty="0" err="1"/>
              <a:t>featured</a:t>
            </a:r>
            <a:r>
              <a:rPr lang="pl-PL" dirty="0"/>
              <a:t> </a:t>
            </a:r>
            <a:r>
              <a:rPr lang="pl-PL" dirty="0" err="1"/>
              <a:t>reliable</a:t>
            </a:r>
            <a:r>
              <a:rPr lang="pl-PL" dirty="0"/>
              <a:t> </a:t>
            </a:r>
            <a:r>
              <a:rPr lang="pl-PL" dirty="0" err="1"/>
              <a:t>debugger</a:t>
            </a:r>
            <a:r>
              <a:rPr lang="pl-PL" dirty="0"/>
              <a:t> for Go </a:t>
            </a:r>
            <a:r>
              <a:rPr lang="pl-PL" dirty="0" err="1"/>
              <a:t>programs</a:t>
            </a:r>
            <a:r>
              <a:rPr lang="pl-PL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82373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41390"/>
            <a:ext cx="10515600" cy="704918"/>
          </a:xfrm>
        </p:spPr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GDB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5CDBA436-6B00-7645-90A1-223AABF01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8465" y="0"/>
            <a:ext cx="11435069" cy="6858000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C64C8A47-7A85-1B43-9FB1-D1247EF72469}"/>
              </a:ext>
            </a:extLst>
          </p:cNvPr>
          <p:cNvSpPr/>
          <p:nvPr/>
        </p:nvSpPr>
        <p:spPr>
          <a:xfrm>
            <a:off x="-1" y="0"/>
            <a:ext cx="12191999" cy="426071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08C7BF0-127F-634C-8BA4-50F78788E8DF}"/>
              </a:ext>
            </a:extLst>
          </p:cNvPr>
          <p:cNvSpPr/>
          <p:nvPr/>
        </p:nvSpPr>
        <p:spPr>
          <a:xfrm>
            <a:off x="6819089" y="4260716"/>
            <a:ext cx="5372912" cy="22373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BC7B72CB-7059-BA42-A516-6739B94775C8}"/>
              </a:ext>
            </a:extLst>
          </p:cNvPr>
          <p:cNvSpPr/>
          <p:nvPr/>
        </p:nvSpPr>
        <p:spPr>
          <a:xfrm>
            <a:off x="378465" y="4484452"/>
            <a:ext cx="11813534" cy="953310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4346B7E-6DEB-5744-806B-10E888D4BC6A}"/>
              </a:ext>
            </a:extLst>
          </p:cNvPr>
          <p:cNvSpPr/>
          <p:nvPr/>
        </p:nvSpPr>
        <p:spPr>
          <a:xfrm>
            <a:off x="4314925" y="5437762"/>
            <a:ext cx="7877073" cy="223736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CEDFFB4-A523-8F46-B85F-EBFBD1D6507F}"/>
              </a:ext>
            </a:extLst>
          </p:cNvPr>
          <p:cNvSpPr/>
          <p:nvPr/>
        </p:nvSpPr>
        <p:spPr>
          <a:xfrm>
            <a:off x="378464" y="5661498"/>
            <a:ext cx="11813535" cy="1196502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272A9D62-32C8-3045-BD0A-E2EC8E2E6B8F}"/>
              </a:ext>
            </a:extLst>
          </p:cNvPr>
          <p:cNvSpPr/>
          <p:nvPr/>
        </p:nvSpPr>
        <p:spPr>
          <a:xfrm>
            <a:off x="0" y="4260714"/>
            <a:ext cx="378463" cy="2597285"/>
          </a:xfrm>
          <a:prstGeom prst="rect">
            <a:avLst/>
          </a:prstGeom>
          <a:solidFill>
            <a:schemeClr val="bg1">
              <a:lumMod val="95000"/>
              <a:lumOff val="5000"/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1891711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50000"/>
            <a:lumOff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984443"/>
            <a:ext cx="10515600" cy="4192520"/>
          </a:xfrm>
        </p:spPr>
        <p:txBody>
          <a:bodyPr>
            <a:normAutofit/>
          </a:bodyPr>
          <a:lstStyle/>
          <a:p>
            <a:endParaRPr lang="pl-PL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25BAB6-BA4A-5548-8444-D7604C3BB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l-PL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1EC0C8D-A2A4-C441-ACBC-B597A2BBBD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84184" y="2358476"/>
            <a:ext cx="7423632" cy="2141047"/>
          </a:xfrm>
          <a:prstGeom prst="rect">
            <a:avLst/>
          </a:prstGeom>
          <a:effectLst>
            <a:outerShdw blurRad="50800" dist="50800" dir="5400000" algn="ctr" rotWithShape="0">
              <a:srgbClr val="000000"/>
            </a:outerShdw>
          </a:effectLst>
        </p:spPr>
      </p:pic>
    </p:spTree>
    <p:extLst>
      <p:ext uri="{BB962C8B-B14F-4D97-AF65-F5344CB8AC3E}">
        <p14:creationId xmlns:p14="http://schemas.microsoft.com/office/powerpoint/2010/main" val="18906277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5"/>
                                    </p:cond>
                                  </p:end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Delve </a:t>
            </a:r>
            <a:r>
              <a:rPr lang="pl-PL" i="1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debug</a:t>
            </a:r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flow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5102FD-33A3-274E-88A3-80A20B8171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5847" y="2515905"/>
            <a:ext cx="10515600" cy="1628078"/>
          </a:xfrm>
        </p:spPr>
        <p:txBody>
          <a:bodyPr/>
          <a:lstStyle/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program in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most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suitable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previously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program</a:t>
            </a:r>
          </a:p>
          <a:p>
            <a:pPr>
              <a:buClr>
                <a:schemeClr val="accent1"/>
              </a:buClr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the program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begin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8" y="1144437"/>
            <a:ext cx="10515600" cy="52322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800" dirty="0">
                <a:solidFill>
                  <a:srgbClr val="00B050"/>
                </a:solidFill>
              </a:rPr>
              <a:t>$ dlv 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r>
              <a:rPr lang="pl-PL" sz="2800" dirty="0">
                <a:solidFill>
                  <a:srgbClr val="00B050"/>
                </a:solidFill>
              </a:rPr>
              <a:t> </a:t>
            </a:r>
            <a:r>
              <a:rPr lang="pl-PL" sz="2800" dirty="0" err="1">
                <a:solidFill>
                  <a:srgbClr val="00B050"/>
                </a:solidFill>
              </a:rPr>
              <a:t>github.com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mateuszdyminski</a:t>
            </a:r>
            <a:r>
              <a:rPr lang="pl-PL" sz="2800" dirty="0">
                <a:solidFill>
                  <a:srgbClr val="00B050"/>
                </a:solidFill>
              </a:rPr>
              <a:t>/go-</a:t>
            </a:r>
            <a:r>
              <a:rPr lang="pl-PL" sz="2800" dirty="0" err="1">
                <a:solidFill>
                  <a:srgbClr val="00B050"/>
                </a:solidFill>
              </a:rPr>
              <a:t>diagnose</a:t>
            </a:r>
            <a:r>
              <a:rPr lang="pl-PL" sz="2800" dirty="0">
                <a:solidFill>
                  <a:srgbClr val="00B050"/>
                </a:solidFill>
              </a:rPr>
              <a:t>/</a:t>
            </a:r>
            <a:r>
              <a:rPr lang="pl-PL" sz="2800" dirty="0" err="1">
                <a:solidFill>
                  <a:srgbClr val="00B050"/>
                </a:solidFill>
              </a:rPr>
              <a:t>debug</a:t>
            </a:r>
            <a:endParaRPr lang="pl-PL" sz="2800" dirty="0">
              <a:solidFill>
                <a:srgbClr val="00B050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1830171"/>
            <a:ext cx="70775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Invoking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command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cause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Delve to:</a:t>
            </a:r>
            <a:endParaRPr lang="pl-PL" sz="2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A0BDE8D-0E22-E94B-8279-7F200088469F}"/>
              </a:ext>
            </a:extLst>
          </p:cNvPr>
          <p:cNvSpPr txBox="1"/>
          <p:nvPr/>
        </p:nvSpPr>
        <p:spPr>
          <a:xfrm>
            <a:off x="835847" y="4251558"/>
            <a:ext cx="105156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Now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first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beginning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program's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initialization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someplace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useful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you're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going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want to set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breakpoint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continue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point.</a:t>
            </a:r>
          </a:p>
          <a:p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24089135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7" grpId="0" animBg="1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664003FD-56EB-DF42-834D-481C0EF8081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2721" r="1" b="33545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</a:t>
            </a:r>
          </a:p>
        </p:txBody>
      </p:sp>
    </p:spTree>
    <p:extLst>
      <p:ext uri="{BB962C8B-B14F-4D97-AF65-F5344CB8AC3E}">
        <p14:creationId xmlns:p14="http://schemas.microsoft.com/office/powerpoint/2010/main" val="158629897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317679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go </a:t>
            </a:r>
            <a:r>
              <a:rPr lang="pl-PL" sz="2700" dirty="0" err="1">
                <a:solidFill>
                  <a:srgbClr val="00B050"/>
                </a:solidFill>
              </a:rPr>
              <a:t>build</a:t>
            </a:r>
            <a:r>
              <a:rPr lang="pl-PL" sz="2700" dirty="0">
                <a:solidFill>
                  <a:srgbClr val="00B050"/>
                </a:solidFill>
              </a:rPr>
              <a:t> -</a:t>
            </a:r>
            <a:r>
              <a:rPr lang="pl-PL" sz="2700" dirty="0" err="1">
                <a:solidFill>
                  <a:srgbClr val="00B050"/>
                </a:solidFill>
              </a:rPr>
              <a:t>gcflags</a:t>
            </a:r>
            <a:r>
              <a:rPr lang="pl-PL" sz="2700" dirty="0">
                <a:solidFill>
                  <a:srgbClr val="00B050"/>
                </a:solidFill>
              </a:rPr>
              <a:t> "</a:t>
            </a:r>
            <a:r>
              <a:rPr lang="pl-PL" sz="2700" dirty="0" err="1">
                <a:solidFill>
                  <a:srgbClr val="00B050"/>
                </a:solidFill>
              </a:rPr>
              <a:t>all</a:t>
            </a:r>
            <a:r>
              <a:rPr lang="pl-PL" sz="2700" dirty="0">
                <a:solidFill>
                  <a:srgbClr val="00B050"/>
                </a:solidFill>
              </a:rPr>
              <a:t>=-N -l" -</a:t>
            </a:r>
            <a:r>
              <a:rPr lang="pl-PL" sz="2700" dirty="0" err="1">
                <a:solidFill>
                  <a:srgbClr val="00B050"/>
                </a:solidFill>
              </a:rPr>
              <a:t>ldflags</a:t>
            </a:r>
            <a:r>
              <a:rPr lang="pl-PL" sz="2700" dirty="0">
                <a:solidFill>
                  <a:srgbClr val="00B050"/>
                </a:solidFill>
              </a:rPr>
              <a:t>=-</a:t>
            </a:r>
            <a:r>
              <a:rPr lang="pl-PL" sz="2700" dirty="0" err="1">
                <a:solidFill>
                  <a:srgbClr val="00B050"/>
                </a:solidFill>
              </a:rPr>
              <a:t>compressdwarf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false</a:t>
            </a:r>
            <a:r>
              <a:rPr lang="pl-PL" sz="2700" dirty="0">
                <a:solidFill>
                  <a:srgbClr val="00B050"/>
                </a:solidFill>
              </a:rPr>
              <a:t> -o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 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44D3CA-0F38-084D-920B-DFD0604E492B}"/>
              </a:ext>
            </a:extLst>
          </p:cNvPr>
          <p:cNvSpPr txBox="1"/>
          <p:nvPr/>
        </p:nvSpPr>
        <p:spPr>
          <a:xfrm>
            <a:off x="835847" y="794459"/>
            <a:ext cx="617508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1.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Compile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flags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52AB2F1-8A66-6645-B841-1AC0E9A044A7}"/>
              </a:ext>
            </a:extLst>
          </p:cNvPr>
          <p:cNvSpPr txBox="1"/>
          <p:nvPr/>
        </p:nvSpPr>
        <p:spPr>
          <a:xfrm>
            <a:off x="1156859" y="1880935"/>
            <a:ext cx="1019458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"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all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=-N -l”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disables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inlining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and most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D952CE8-6B6B-6B43-B7B5-8DA78E882DFA}"/>
              </a:ext>
            </a:extLst>
          </p:cNvPr>
          <p:cNvSpPr txBox="1"/>
          <p:nvPr/>
        </p:nvSpPr>
        <p:spPr>
          <a:xfrm>
            <a:off x="1156859" y="2291772"/>
            <a:ext cx="1019458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solidFill>
                  <a:srgbClr val="00B050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Go 1.11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started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information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reduce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sizes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natively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by Delve, but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neither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nor GDB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support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compressed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debug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info on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macOS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LLDB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GDB,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there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two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workarounds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: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build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with 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ldflags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=-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compressdwarf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=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false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or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000" dirty="0" err="1">
                <a:latin typeface="Roboto" panose="02000000000000000000" pitchFamily="2" charset="0"/>
                <a:ea typeface="Roboto" panose="02000000000000000000" pitchFamily="2" charset="0"/>
              </a:rPr>
              <a:t>use</a:t>
            </a:r>
            <a:r>
              <a:rPr lang="pl-PL" sz="2000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sz="2000" u="sng" dirty="0">
                <a:latin typeface="Roboto" panose="02000000000000000000" pitchFamily="2" charset="0"/>
                <a:ea typeface="Roboto" panose="02000000000000000000" pitchFamily="2" charset="0"/>
                <a:hlinkClick r:id="rId2"/>
              </a:rPr>
              <a:t>splitdwarf</a:t>
            </a:r>
            <a:endParaRPr lang="pl-PL" sz="20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A425BEB-64FC-2B4E-AAB8-E6935C4BFB53}"/>
              </a:ext>
            </a:extLst>
          </p:cNvPr>
          <p:cNvSpPr txBox="1"/>
          <p:nvPr/>
        </p:nvSpPr>
        <p:spPr>
          <a:xfrm>
            <a:off x="835847" y="3615211"/>
            <a:ext cx="30380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2. Run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endParaRPr lang="pl-PL" sz="2800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457B376-3AFC-A946-A911-79E58D2D2D83}"/>
              </a:ext>
            </a:extLst>
          </p:cNvPr>
          <p:cNvSpPr txBox="1"/>
          <p:nvPr/>
        </p:nvSpPr>
        <p:spPr>
          <a:xfrm>
            <a:off x="818214" y="4782852"/>
            <a:ext cx="62103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3. Run Delve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in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headless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mode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  <a:endParaRPr lang="pl-PL" sz="28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01371B0-62A9-2E40-8B6E-FD3CE1DBFEA3}"/>
              </a:ext>
            </a:extLst>
          </p:cNvPr>
          <p:cNvSpPr txBox="1"/>
          <p:nvPr/>
        </p:nvSpPr>
        <p:spPr>
          <a:xfrm>
            <a:off x="835847" y="5358552"/>
            <a:ext cx="10515600" cy="923330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dlv </a:t>
            </a:r>
            <a:r>
              <a:rPr lang="pl-PL" sz="2700" dirty="0" err="1">
                <a:solidFill>
                  <a:srgbClr val="00B050"/>
                </a:solidFill>
              </a:rPr>
              <a:t>attach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headless</a:t>
            </a:r>
            <a:r>
              <a:rPr lang="pl-PL" sz="2700" dirty="0">
                <a:solidFill>
                  <a:srgbClr val="00B050"/>
                </a:solidFill>
              </a:rPr>
              <a:t> --</a:t>
            </a:r>
            <a:r>
              <a:rPr lang="pl-PL" sz="2700" dirty="0" err="1">
                <a:solidFill>
                  <a:srgbClr val="00B050"/>
                </a:solidFill>
              </a:rPr>
              <a:t>listen</a:t>
            </a:r>
            <a:r>
              <a:rPr lang="pl-PL" sz="2700" dirty="0">
                <a:solidFill>
                  <a:srgbClr val="00B050"/>
                </a:solidFill>
              </a:rPr>
              <a:t>=:2345 --log --</a:t>
            </a:r>
            <a:r>
              <a:rPr lang="pl-PL" sz="2700" dirty="0" err="1">
                <a:solidFill>
                  <a:srgbClr val="00B050"/>
                </a:solidFill>
              </a:rPr>
              <a:t>api</a:t>
            </a:r>
            <a:r>
              <a:rPr lang="pl-PL" sz="2700" dirty="0">
                <a:solidFill>
                  <a:srgbClr val="00B050"/>
                </a:solidFill>
              </a:rPr>
              <a:t>-version=2 --</a:t>
            </a:r>
            <a:r>
              <a:rPr lang="pl-PL" sz="2700" dirty="0" err="1">
                <a:solidFill>
                  <a:srgbClr val="00B050"/>
                </a:solidFill>
              </a:rPr>
              <a:t>accept-multiclient</a:t>
            </a:r>
            <a:r>
              <a:rPr lang="pl-PL" sz="2700" dirty="0">
                <a:solidFill>
                  <a:srgbClr val="00B050"/>
                </a:solidFill>
              </a:rPr>
              <a:t>=</a:t>
            </a:r>
            <a:r>
              <a:rPr lang="pl-PL" sz="2700" dirty="0" err="1">
                <a:solidFill>
                  <a:srgbClr val="00B050"/>
                </a:solidFill>
              </a:rPr>
              <a:t>true</a:t>
            </a:r>
            <a:r>
              <a:rPr lang="pl-PL" sz="2700" dirty="0">
                <a:solidFill>
                  <a:srgbClr val="00B050"/>
                </a:solidFill>
              </a:rPr>
              <a:t> $(</a:t>
            </a:r>
            <a:r>
              <a:rPr lang="pl-PL" sz="2700" dirty="0" err="1">
                <a:solidFill>
                  <a:srgbClr val="00B050"/>
                </a:solidFill>
              </a:rPr>
              <a:t>pgrep</a:t>
            </a:r>
            <a:r>
              <a:rPr lang="pl-PL" sz="2700" dirty="0">
                <a:solidFill>
                  <a:srgbClr val="00B050"/>
                </a:solidFill>
              </a:rPr>
              <a:t> 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-mac)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4439B99-FD1E-774D-A3CD-1C8ED62E4BF3}"/>
              </a:ext>
            </a:extLst>
          </p:cNvPr>
          <p:cNvSpPr txBox="1"/>
          <p:nvPr/>
        </p:nvSpPr>
        <p:spPr>
          <a:xfrm>
            <a:off x="835847" y="4125290"/>
            <a:ext cx="10515600" cy="507831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700" dirty="0">
                <a:solidFill>
                  <a:srgbClr val="00B050"/>
                </a:solidFill>
              </a:rPr>
              <a:t>$ ./</a:t>
            </a:r>
            <a:r>
              <a:rPr lang="pl-PL" sz="2700" dirty="0" err="1">
                <a:solidFill>
                  <a:srgbClr val="00B050"/>
                </a:solidFill>
              </a:rPr>
              <a:t>app</a:t>
            </a:r>
            <a:r>
              <a:rPr lang="pl-PL" sz="2700" dirty="0">
                <a:solidFill>
                  <a:srgbClr val="00B050"/>
                </a:solidFill>
              </a:rPr>
              <a:t>-mac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8E73FC15-C00D-8149-9E2D-7B47B99984DA}"/>
              </a:ext>
            </a:extLst>
          </p:cNvPr>
          <p:cNvSpPr txBox="1"/>
          <p:nvPr/>
        </p:nvSpPr>
        <p:spPr>
          <a:xfrm>
            <a:off x="818214" y="6334780"/>
            <a:ext cx="668484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4.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IDE Debugger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session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sz="2800" dirty="0"/>
          </a:p>
        </p:txBody>
      </p:sp>
    </p:spTree>
    <p:extLst>
      <p:ext uri="{BB962C8B-B14F-4D97-AF65-F5344CB8AC3E}">
        <p14:creationId xmlns:p14="http://schemas.microsoft.com/office/powerpoint/2010/main" val="16552409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5" grpId="0"/>
      <p:bldP spid="9" grpId="0"/>
      <p:bldP spid="10" grpId="0"/>
      <p:bldP spid="11" grpId="0"/>
      <p:bldP spid="12" grpId="0"/>
      <p:bldP spid="13" grpId="0" animBg="1"/>
      <p:bldP spid="14" grpId="0" animBg="1"/>
      <p:bldP spid="1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2AA7CF8-B404-0D4B-A057-63458910DDA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3554" b="239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Remote Debugging </a:t>
            </a:r>
            <a:r>
              <a:rPr lang="pl-PL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App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in Docker</a:t>
            </a:r>
          </a:p>
        </p:txBody>
      </p:sp>
    </p:spTree>
    <p:extLst>
      <p:ext uri="{BB962C8B-B14F-4D97-AF65-F5344CB8AC3E}">
        <p14:creationId xmlns:p14="http://schemas.microsoft.com/office/powerpoint/2010/main" val="250823409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566934"/>
            <a:ext cx="10515600" cy="5016758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FROM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golang:1.12.5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Delve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-u -v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derekparker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delve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/dlv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40000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#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6A9955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6A9955"/>
                </a:solidFill>
                <a:latin typeface="Menlo" panose="020B0609030804020204" pitchFamily="49" charset="0"/>
              </a:rPr>
              <a:t>Configuration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WORKDIR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/go/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diagnose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ADD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main.go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RUN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go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build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gcflags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=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all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=-N -l"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-o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.</a:t>
            </a:r>
          </a:p>
          <a:p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EXPOSE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8081</a:t>
            </a:r>
          </a:p>
          <a:p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CMD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[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"dlv"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exec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"/go/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src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github.com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mateuszdyminski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/go-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diagnose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/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app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listen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=:40000"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headless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=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true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api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-version=2"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"--log"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]</a:t>
            </a:r>
          </a:p>
          <a:p>
            <a:endParaRPr lang="pl-PL" sz="2000" dirty="0">
              <a:solidFill>
                <a:srgbClr val="00B050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5195003" y="1010087"/>
            <a:ext cx="17972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Dockerfile</a:t>
            </a:r>
            <a:endParaRPr lang="pl-PL" sz="2800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Down Arrow 3">
            <a:extLst>
              <a:ext uri="{FF2B5EF4-FFF2-40B4-BE49-F238E27FC236}">
                <a16:creationId xmlns:a16="http://schemas.microsoft.com/office/drawing/2014/main" id="{28436C4D-90DF-394F-BA00-5939D514D430}"/>
              </a:ext>
            </a:extLst>
          </p:cNvPr>
          <p:cNvSpPr/>
          <p:nvPr/>
        </p:nvSpPr>
        <p:spPr>
          <a:xfrm>
            <a:off x="3161488" y="4873557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  <p:sp>
        <p:nvSpPr>
          <p:cNvPr id="15" name="Down Arrow 14">
            <a:extLst>
              <a:ext uri="{FF2B5EF4-FFF2-40B4-BE49-F238E27FC236}">
                <a16:creationId xmlns:a16="http://schemas.microsoft.com/office/drawing/2014/main" id="{B4A6F996-6E4D-E444-B182-DBC228FDF28F}"/>
              </a:ext>
            </a:extLst>
          </p:cNvPr>
          <p:cNvSpPr/>
          <p:nvPr/>
        </p:nvSpPr>
        <p:spPr>
          <a:xfrm>
            <a:off x="7467599" y="4873556"/>
            <a:ext cx="457201" cy="417509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l-PL"/>
          </a:p>
        </p:txBody>
      </p:sp>
    </p:spTree>
    <p:extLst>
      <p:ext uri="{BB962C8B-B14F-4D97-AF65-F5344CB8AC3E}">
        <p14:creationId xmlns:p14="http://schemas.microsoft.com/office/powerpoint/2010/main" val="3973347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5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23F0F9-0CD6-5F49-BCBC-42D73F00FA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Roboto Medium" panose="02000000000000000000" pitchFamily="2" charset="0"/>
                <a:ea typeface="Roboto Medium" panose="02000000000000000000" pitchFamily="2" charset="0"/>
              </a:rPr>
              <a:t>Whoami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39C83DE-E8AE-C64D-B42B-49F505F8D6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Mateusz </a:t>
            </a: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Dymiński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	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Software Developer at Nokia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9+ exp with Java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5+ exp with Go</a:t>
            </a: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One of the organizer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GoWroc - Golang Wroclaw Meetup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 err="1">
                <a:latin typeface="Roboto" panose="02000000000000000000" pitchFamily="2" charset="0"/>
                <a:ea typeface="Roboto" panose="02000000000000000000" pitchFamily="2" charset="0"/>
              </a:rPr>
              <a:t>Github</a:t>
            </a: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github.com/mateuszdyminski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Twitter: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@m_dyminski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>
              <a:buClr>
                <a:srgbClr val="00B0F0"/>
              </a:buClr>
            </a:pPr>
            <a:r>
              <a:rPr lang="en-US" dirty="0">
                <a:latin typeface="Roboto" panose="02000000000000000000" pitchFamily="2" charset="0"/>
                <a:ea typeface="Roboto" panose="02000000000000000000" pitchFamily="2" charset="0"/>
              </a:rPr>
              <a:t>LinkedIn: </a:t>
            </a:r>
            <a:r>
              <a:rPr lang="en-US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linkedin.com/in/mdyminski</a:t>
            </a:r>
            <a:endParaRPr lang="en-US" dirty="0">
              <a:solidFill>
                <a:schemeClr val="accent4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230582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07111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1727893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1069476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516E9627-0149-7A46-A81F-CCA9B4ED768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17373" y="3429000"/>
            <a:ext cx="8352547" cy="3345227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36A65A35-FA54-784B-B380-6031D9270B49}"/>
              </a:ext>
            </a:extLst>
          </p:cNvPr>
          <p:cNvSpPr txBox="1"/>
          <p:nvPr/>
        </p:nvSpPr>
        <p:spPr>
          <a:xfrm>
            <a:off x="835847" y="2701716"/>
            <a:ext cx="28007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Does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work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:/</a:t>
            </a:r>
          </a:p>
        </p:txBody>
      </p:sp>
    </p:spTree>
    <p:extLst>
      <p:ext uri="{BB962C8B-B14F-4D97-AF65-F5344CB8AC3E}">
        <p14:creationId xmlns:p14="http://schemas.microsoft.com/office/powerpoint/2010/main" val="41796708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112237"/>
            <a:ext cx="10515600" cy="1745746"/>
          </a:xfrm>
        </p:spPr>
        <p:txBody>
          <a:bodyPr>
            <a:normAutofit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Remote Debugging with Delve in Docker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6CBF1D2C-1538-2E49-A475-663ACFFBF595}"/>
              </a:ext>
            </a:extLst>
          </p:cNvPr>
          <p:cNvSpPr txBox="1"/>
          <p:nvPr/>
        </p:nvSpPr>
        <p:spPr>
          <a:xfrm>
            <a:off x="835847" y="3274591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docker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run -d -p 8081:8081 -p 40000:40000 --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security-opt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seccomp:unconfined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mateuszdyminski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debug:latest</a:t>
            </a:r>
            <a:endParaRPr lang="pl-PL" sz="2400" dirty="0">
              <a:solidFill>
                <a:srgbClr val="00B050"/>
              </a:solidFill>
              <a:latin typeface="Menlo" panose="020B0609030804020204" pitchFamily="49" charset="0"/>
              <a:ea typeface="Menlo" panose="020B0609030804020204" pitchFamily="49" charset="0"/>
              <a:cs typeface="Menlo" panose="020B0609030804020204" pitchFamily="49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947A4B1-6398-D948-84C4-5FE42F6CF480}"/>
              </a:ext>
            </a:extLst>
          </p:cNvPr>
          <p:cNvSpPr txBox="1"/>
          <p:nvPr/>
        </p:nvSpPr>
        <p:spPr>
          <a:xfrm>
            <a:off x="835847" y="2372982"/>
            <a:ext cx="369043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Run Docker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80236401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585C326D-03E5-CC49-BCBA-D2E8A8AC657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24750" b="3025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</a:p>
        </p:txBody>
      </p:sp>
    </p:spTree>
    <p:extLst>
      <p:ext uri="{BB962C8B-B14F-4D97-AF65-F5344CB8AC3E}">
        <p14:creationId xmlns:p14="http://schemas.microsoft.com/office/powerpoint/2010/main" val="181126755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/>
          <a:lstStyle/>
          <a:p>
            <a:pPr marL="457200" indent="-457200"/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Sometimes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what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happend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pPr marL="457200" indent="-457200"/>
            <a:r>
              <a:rPr lang="pl-PL" dirty="0"/>
              <a:t>It </a:t>
            </a:r>
            <a:r>
              <a:rPr lang="pl-PL" dirty="0" err="1"/>
              <a:t>is</a:t>
            </a:r>
            <a:r>
              <a:rPr lang="pl-PL" dirty="0"/>
              <a:t> </a:t>
            </a:r>
            <a:r>
              <a:rPr lang="pl-PL" dirty="0" err="1"/>
              <a:t>possible</a:t>
            </a:r>
            <a:r>
              <a:rPr lang="pl-PL" dirty="0"/>
              <a:t> to </a:t>
            </a:r>
            <a:r>
              <a:rPr lang="pl-PL" dirty="0" err="1"/>
              <a:t>obtain</a:t>
            </a:r>
            <a:r>
              <a:rPr lang="pl-PL" dirty="0"/>
              <a:t> </a:t>
            </a:r>
            <a:r>
              <a:rPr lang="pl-PL" dirty="0" err="1">
                <a:solidFill>
                  <a:schemeClr val="accent4"/>
                </a:solidFill>
              </a:rPr>
              <a:t>core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 err="1">
                <a:solidFill>
                  <a:schemeClr val="accent4"/>
                </a:solidFill>
              </a:rPr>
              <a:t>files</a:t>
            </a:r>
            <a:r>
              <a:rPr lang="pl-PL" dirty="0">
                <a:solidFill>
                  <a:schemeClr val="accent4"/>
                </a:solidFill>
              </a:rPr>
              <a:t> </a:t>
            </a:r>
            <a:r>
              <a:rPr lang="pl-PL" dirty="0"/>
              <a:t>from Go </a:t>
            </a:r>
            <a:r>
              <a:rPr lang="pl-PL" dirty="0" err="1"/>
              <a:t>programs</a:t>
            </a:r>
            <a:r>
              <a:rPr lang="pl-PL" dirty="0"/>
              <a:t> and </a:t>
            </a:r>
            <a:r>
              <a:rPr lang="pl-PL" dirty="0" err="1"/>
              <a:t>use</a:t>
            </a:r>
            <a:r>
              <a:rPr lang="pl-PL" dirty="0"/>
              <a:t> </a:t>
            </a:r>
            <a:r>
              <a:rPr lang="pl-PL" dirty="0" err="1"/>
              <a:t>delve</a:t>
            </a:r>
            <a:r>
              <a:rPr lang="pl-PL" dirty="0"/>
              <a:t> </a:t>
            </a:r>
            <a:r>
              <a:rPr lang="pl-PL" dirty="0" err="1"/>
              <a:t>or</a:t>
            </a:r>
            <a:r>
              <a:rPr lang="pl-PL" dirty="0"/>
              <a:t> </a:t>
            </a:r>
            <a:r>
              <a:rPr lang="pl-PL" dirty="0" err="1"/>
              <a:t>gdb</a:t>
            </a:r>
            <a:r>
              <a:rPr lang="pl-PL" dirty="0"/>
              <a:t> to </a:t>
            </a:r>
            <a:r>
              <a:rPr lang="pl-PL" dirty="0" err="1"/>
              <a:t>debug</a:t>
            </a:r>
            <a:r>
              <a:rPr lang="pl-PL" dirty="0"/>
              <a:t>.</a:t>
            </a:r>
          </a:p>
          <a:p>
            <a:pPr marL="457200" indent="-457200"/>
            <a:r>
              <a:rPr lang="pl-PL" dirty="0"/>
              <a:t>A </a:t>
            </a:r>
            <a:r>
              <a:rPr lang="pl-PL" dirty="0" err="1"/>
              <a:t>core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file </a:t>
            </a:r>
            <a:r>
              <a:rPr lang="pl-PL" dirty="0" err="1"/>
              <a:t>is</a:t>
            </a:r>
            <a:r>
              <a:rPr lang="pl-PL" dirty="0"/>
              <a:t> a file </a:t>
            </a:r>
            <a:r>
              <a:rPr lang="pl-PL" dirty="0" err="1"/>
              <a:t>that</a:t>
            </a:r>
            <a:r>
              <a:rPr lang="pl-PL" dirty="0"/>
              <a:t> </a:t>
            </a:r>
            <a:r>
              <a:rPr lang="pl-PL" dirty="0" err="1"/>
              <a:t>contains</a:t>
            </a:r>
            <a:r>
              <a:rPr lang="pl-PL" dirty="0"/>
              <a:t> the </a:t>
            </a:r>
            <a:r>
              <a:rPr lang="pl-PL" dirty="0" err="1"/>
              <a:t>memory</a:t>
            </a:r>
            <a:r>
              <a:rPr lang="pl-PL" dirty="0"/>
              <a:t> </a:t>
            </a:r>
            <a:r>
              <a:rPr lang="pl-PL" dirty="0" err="1"/>
              <a:t>dump</a:t>
            </a:r>
            <a:r>
              <a:rPr lang="pl-PL" dirty="0"/>
              <a:t> of a </a:t>
            </a:r>
            <a:r>
              <a:rPr lang="pl-PL" dirty="0" err="1"/>
              <a:t>running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and </a:t>
            </a:r>
            <a:r>
              <a:rPr lang="pl-PL" dirty="0" err="1"/>
              <a:t>its</a:t>
            </a:r>
            <a:r>
              <a:rPr lang="pl-PL" dirty="0"/>
              <a:t> </a:t>
            </a:r>
            <a:r>
              <a:rPr lang="pl-PL" dirty="0" err="1"/>
              <a:t>process</a:t>
            </a:r>
            <a:r>
              <a:rPr lang="pl-PL" dirty="0"/>
              <a:t> status.</a:t>
            </a: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/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97711276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02194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Core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File – How to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4869"/>
            <a:ext cx="10515600" cy="1848254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these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basically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written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disk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 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doesn’t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dumps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by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default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but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gives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Ctrl+backslash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GOTRACEBACK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 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env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variable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set to “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crash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”.</a:t>
            </a: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6AA0D8B-DBA2-1A4A-9F81-D85F78F3517B}"/>
              </a:ext>
            </a:extLst>
          </p:cNvPr>
          <p:cNvSpPr txBox="1"/>
          <p:nvPr/>
        </p:nvSpPr>
        <p:spPr>
          <a:xfrm>
            <a:off x="835846" y="2880104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GOTRACEBACK=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crash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(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Ctrl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+\)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5847" y="5603132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&amp;</a:t>
            </a:r>
          </a:p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gcore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3214 # 3214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is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the PID of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2ED6E52-DD3D-154B-BF7E-F429E48D18AF}"/>
              </a:ext>
            </a:extLst>
          </p:cNvPr>
          <p:cNvSpPr txBox="1"/>
          <p:nvPr/>
        </p:nvSpPr>
        <p:spPr>
          <a:xfrm>
            <a:off x="835847" y="4218136"/>
            <a:ext cx="1051559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Another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option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retrieve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from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kill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With </a:t>
            </a:r>
            <a:r>
              <a:rPr lang="pl-PL" sz="2800" dirty="0" err="1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gcore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get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files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Let’s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start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again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</p:spTree>
    <p:extLst>
      <p:ext uri="{BB962C8B-B14F-4D97-AF65-F5344CB8AC3E}">
        <p14:creationId xmlns:p14="http://schemas.microsoft.com/office/powerpoint/2010/main" val="3670664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4" grpId="0" animBg="1"/>
      <p:bldP spid="5" grpId="0" animBg="1"/>
      <p:bldP spid="6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7487"/>
          </a:xfrm>
        </p:spPr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Postmortem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Debugging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B310BFD-5037-9B4D-89ED-FFB071011E99}"/>
              </a:ext>
            </a:extLst>
          </p:cNvPr>
          <p:cNvSpPr txBox="1"/>
          <p:nvPr/>
        </p:nvSpPr>
        <p:spPr>
          <a:xfrm>
            <a:off x="838199" y="3085105"/>
            <a:ext cx="10515600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$ dlv 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 ./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app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-mac /</a:t>
            </a:r>
            <a:r>
              <a:rPr lang="pl-PL" sz="2400" dirty="0" err="1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cores</a:t>
            </a:r>
            <a:r>
              <a:rPr lang="pl-PL" sz="2400" dirty="0">
                <a:solidFill>
                  <a:srgbClr val="00B050"/>
                </a:solidFill>
                <a:latin typeface="Menlo" panose="020B0609030804020204" pitchFamily="49" charset="0"/>
                <a:ea typeface="Menlo" panose="020B0609030804020204" pitchFamily="49" charset="0"/>
                <a:cs typeface="Menlo" panose="020B0609030804020204" pitchFamily="49" charset="0"/>
              </a:rPr>
              <a:t>/app-mac-99182-20190611T210621Z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3E7EE74-4157-8445-80BE-39AA48F02648}"/>
              </a:ext>
            </a:extLst>
          </p:cNvPr>
          <p:cNvSpPr txBox="1"/>
          <p:nvPr/>
        </p:nvSpPr>
        <p:spPr>
          <a:xfrm>
            <a:off x="838200" y="2110902"/>
            <a:ext cx="10515601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crashing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process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next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step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load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file to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start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analyzing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BD57FF51-6049-2041-BB02-E3FE3BDFED1E}"/>
              </a:ext>
            </a:extLst>
          </p:cNvPr>
          <p:cNvSpPr/>
          <p:nvPr/>
        </p:nvSpPr>
        <p:spPr>
          <a:xfrm>
            <a:off x="838199" y="4400654"/>
            <a:ext cx="10515599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no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different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than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typical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delve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interactive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You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backtrace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list,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variables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, and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.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Some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features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disabled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given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core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dump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snapshot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and not a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currently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running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proces.</a:t>
            </a:r>
          </a:p>
        </p:txBody>
      </p:sp>
    </p:spTree>
    <p:extLst>
      <p:ext uri="{BB962C8B-B14F-4D97-AF65-F5344CB8AC3E}">
        <p14:creationId xmlns:p14="http://schemas.microsoft.com/office/powerpoint/2010/main" val="299746883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3990" y="227417"/>
            <a:ext cx="9144000" cy="1046906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 -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takeaways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5" name="Content Placeholder 5">
            <a:extLst>
              <a:ext uri="{FF2B5EF4-FFF2-40B4-BE49-F238E27FC236}">
                <a16:creationId xmlns:a16="http://schemas.microsoft.com/office/drawing/2014/main" id="{744FD067-E040-074C-9393-9E0C624BC943}"/>
              </a:ext>
            </a:extLst>
          </p:cNvPr>
          <p:cNvSpPr txBox="1">
            <a:spLocks/>
          </p:cNvSpPr>
          <p:nvPr/>
        </p:nvSpPr>
        <p:spPr>
          <a:xfrm>
            <a:off x="945205" y="18659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pl-PL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E96271-232F-9B45-A4C1-C2BA129A715D}"/>
              </a:ext>
            </a:extLst>
          </p:cNvPr>
          <p:cNvSpPr txBox="1">
            <a:spLocks/>
          </p:cNvSpPr>
          <p:nvPr/>
        </p:nvSpPr>
        <p:spPr>
          <a:xfrm>
            <a:off x="1097605" y="201837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local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very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easy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Application(non-Docker)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pretty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straighforward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but: 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stops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entire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proper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binaries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–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compiled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without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optimizations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restart dlv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everytime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would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like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Attaching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production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in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problematic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dedicated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image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make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possible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need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run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container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unsecure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way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914400" lvl="1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application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will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stop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when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we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disconnect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from dlv</a:t>
            </a:r>
          </a:p>
          <a:p>
            <a:pPr marL="457200" indent="-457200" algn="l">
              <a:buFont typeface="Arial" panose="020B0604020202020204" pitchFamily="34" charset="0"/>
              <a:buChar char="•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Even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our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Application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dies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not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late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debugger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7859882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B277F2-72C0-A140-BD9C-6814EF5AE0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150849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Profiling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2558374"/>
            <a:ext cx="10515600" cy="3658938"/>
          </a:xfrm>
        </p:spPr>
        <p:txBody>
          <a:bodyPr/>
          <a:lstStyle/>
          <a:p>
            <a:pPr marL="0" indent="0" algn="ctr"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analyze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complexity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costs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a Go program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such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as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memory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usage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frequently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called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functions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identify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expensive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sections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a Go program.</a:t>
            </a:r>
          </a:p>
        </p:txBody>
      </p:sp>
    </p:spTree>
    <p:extLst>
      <p:ext uri="{BB962C8B-B14F-4D97-AF65-F5344CB8AC3E}">
        <p14:creationId xmlns:p14="http://schemas.microsoft.com/office/powerpoint/2010/main" val="2223520531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pprof</a:t>
            </a:r>
            <a:endParaRPr lang="pl-PL" dirty="0"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6EC4EE-328C-B74F-9EEA-D6843D7B6B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45205" y="1865974"/>
            <a:ext cx="10515600" cy="4351338"/>
          </a:xfrm>
        </p:spPr>
        <p:txBody>
          <a:bodyPr>
            <a:normAutofit lnSpcReduction="10000"/>
          </a:bodyPr>
          <a:lstStyle/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tool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for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visualization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analysis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of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data.</a:t>
            </a: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Go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has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powerful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built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in to the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runtime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120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CPU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stack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sampling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Heap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using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allocation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and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more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(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block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profiles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threadcreate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goroutine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mutex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,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etc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)</a:t>
            </a:r>
          </a:p>
          <a:p>
            <a:pPr marL="457200" lvl="0" indent="-304800">
              <a:lnSpc>
                <a:spcPct val="120000"/>
              </a:lnSpc>
              <a:spcBef>
                <a:spcPts val="0"/>
              </a:spcBef>
              <a:buClr>
                <a:srgbClr val="434343"/>
              </a:buClr>
              <a:buSzPts val="1200"/>
              <a:buChar char="●"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marL="0" lvl="0" indent="0">
              <a:lnSpc>
                <a:spcPct val="120000"/>
              </a:lnSpc>
              <a:spcBef>
                <a:spcPts val="1200"/>
              </a:spcBef>
              <a:spcAft>
                <a:spcPts val="1200"/>
              </a:spcAft>
              <a:buNone/>
            </a:pP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Accessible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through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pprof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u="sng" dirty="0">
                <a:solidFill>
                  <a:schemeClr val="accent4"/>
                </a:solidFill>
                <a:latin typeface="Roboto" panose="02000000000000000000" pitchFamily="2" charset="0"/>
                <a:ea typeface="Roboto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runtime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dirty="0" err="1">
                <a:latin typeface="Roboto" panose="02000000000000000000" pitchFamily="2" charset="0"/>
                <a:ea typeface="Roboto" panose="02000000000000000000" pitchFamily="2" charset="0"/>
              </a:rPr>
              <a:t>packages</a:t>
            </a:r>
            <a:r>
              <a:rPr lang="pl-PL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679662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A455418-374C-5D43-B347-EB094A4B212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0" y="1122362"/>
            <a:ext cx="12191979" cy="2900518"/>
          </a:xfrm>
        </p:spPr>
        <p:txBody>
          <a:bodyPr>
            <a:normAutofit/>
          </a:bodyPr>
          <a:lstStyle/>
          <a:p>
            <a:r>
              <a:rPr lang="pl-PL" sz="4800" dirty="0">
                <a:latin typeface="Roboto" panose="02000000000000000000" pitchFamily="2" charset="0"/>
                <a:ea typeface="Roboto" panose="02000000000000000000" pitchFamily="2" charset="0"/>
              </a:rPr>
              <a:t>github.com/mateuszdyminski/go-diagnose</a:t>
            </a:r>
          </a:p>
        </p:txBody>
      </p:sp>
    </p:spTree>
    <p:extLst>
      <p:ext uri="{BB962C8B-B14F-4D97-AF65-F5344CB8AC3E}">
        <p14:creationId xmlns:p14="http://schemas.microsoft.com/office/powerpoint/2010/main" val="191205650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27E096E-6AD2-1E48-BA66-D20954C53B8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Tracing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50097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00EE5E9-2AFB-0A49-995A-72A7926ACEB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138" b="14592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Instrumenting</a:t>
            </a:r>
            <a:endParaRPr lang="pl-PL" dirty="0">
              <a:solidFill>
                <a:srgbClr val="FFFFFF"/>
              </a:solidFill>
              <a:latin typeface="Roboto Medium" panose="02000000000000000000" pitchFamily="2" charset="0"/>
              <a:ea typeface="Roboto Medium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3842570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0716754D-D931-8941-8299-46722B59041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10" t="9091" r="28151"/>
          <a:stretch/>
        </p:blipFill>
        <p:spPr>
          <a:xfrm>
            <a:off x="4818888" y="1"/>
            <a:ext cx="7373112" cy="6857999"/>
          </a:xfrm>
          <a:prstGeom prst="rect">
            <a:avLst/>
          </a:prstGeom>
        </p:spPr>
      </p:pic>
      <p:sp>
        <p:nvSpPr>
          <p:cNvPr id="25" name="Freeform 8">
            <a:extLst>
              <a:ext uri="{FF2B5EF4-FFF2-40B4-BE49-F238E27FC236}">
                <a16:creationId xmlns:a16="http://schemas.microsoft.com/office/drawing/2014/main" id="{9225B0D8-E56E-4ACC-A464-81F4062765C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1" y="-478"/>
            <a:ext cx="9468701" cy="6858478"/>
          </a:xfrm>
          <a:custGeom>
            <a:avLst/>
            <a:gdLst>
              <a:gd name="connsiteX0" fmla="*/ 0 w 8078051"/>
              <a:gd name="connsiteY0" fmla="*/ 0 h 5829300"/>
              <a:gd name="connsiteX1" fmla="*/ 4453793 w 8078051"/>
              <a:gd name="connsiteY1" fmla="*/ 0 h 5829300"/>
              <a:gd name="connsiteX2" fmla="*/ 5363426 w 8078051"/>
              <a:gd name="connsiteY2" fmla="*/ 0 h 5829300"/>
              <a:gd name="connsiteX3" fmla="*/ 5368184 w 8078051"/>
              <a:gd name="connsiteY3" fmla="*/ 0 h 5829300"/>
              <a:gd name="connsiteX4" fmla="*/ 8078051 w 8078051"/>
              <a:gd name="connsiteY4" fmla="*/ 5829300 h 5829300"/>
              <a:gd name="connsiteX5" fmla="*/ 1743926 w 8078051"/>
              <a:gd name="connsiteY5" fmla="*/ 5829300 h 5829300"/>
              <a:gd name="connsiteX6" fmla="*/ 1744148 w 8078051"/>
              <a:gd name="connsiteY6" fmla="*/ 5828822 h 5829300"/>
              <a:gd name="connsiteX7" fmla="*/ 0 w 8078051"/>
              <a:gd name="connsiteY7" fmla="*/ 5828822 h 58293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1" h="5829300">
                <a:moveTo>
                  <a:pt x="0" y="0"/>
                </a:moveTo>
                <a:lnTo>
                  <a:pt x="4453793" y="0"/>
                </a:lnTo>
                <a:lnTo>
                  <a:pt x="5363426" y="0"/>
                </a:lnTo>
                <a:lnTo>
                  <a:pt x="5368184" y="0"/>
                </a:lnTo>
                <a:lnTo>
                  <a:pt x="8078051" y="5829300"/>
                </a:lnTo>
                <a:lnTo>
                  <a:pt x="1743926" y="5829300"/>
                </a:lnTo>
                <a:lnTo>
                  <a:pt x="1744148" y="5828822"/>
                </a:lnTo>
                <a:lnTo>
                  <a:pt x="0" y="5828822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 11">
            <a:extLst>
              <a:ext uri="{FF2B5EF4-FFF2-40B4-BE49-F238E27FC236}">
                <a16:creationId xmlns:a16="http://schemas.microsoft.com/office/drawing/2014/main" id="{8F5D1B28-3976-4367-807C-CAD629CDD8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852" y="-478"/>
            <a:ext cx="8078052" cy="6858478"/>
          </a:xfrm>
          <a:custGeom>
            <a:avLst/>
            <a:gdLst>
              <a:gd name="connsiteX0" fmla="*/ 0 w 8078052"/>
              <a:gd name="connsiteY0" fmla="*/ 0 h 6858478"/>
              <a:gd name="connsiteX1" fmla="*/ 3829872 w 8078052"/>
              <a:gd name="connsiteY1" fmla="*/ 0 h 6858478"/>
              <a:gd name="connsiteX2" fmla="*/ 4896100 w 8078052"/>
              <a:gd name="connsiteY2" fmla="*/ 0 h 6858478"/>
              <a:gd name="connsiteX3" fmla="*/ 4901677 w 8078052"/>
              <a:gd name="connsiteY3" fmla="*/ 0 h 6858478"/>
              <a:gd name="connsiteX4" fmla="*/ 8078052 w 8078052"/>
              <a:gd name="connsiteY4" fmla="*/ 6858478 h 6858478"/>
              <a:gd name="connsiteX5" fmla="*/ 653497 w 8078052"/>
              <a:gd name="connsiteY5" fmla="*/ 6858478 h 6858478"/>
              <a:gd name="connsiteX6" fmla="*/ 653757 w 8078052"/>
              <a:gd name="connsiteY6" fmla="*/ 6857916 h 6858478"/>
              <a:gd name="connsiteX7" fmla="*/ 0 w 8078052"/>
              <a:gd name="connsiteY7" fmla="*/ 6857916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078052" h="6858478">
                <a:moveTo>
                  <a:pt x="0" y="0"/>
                </a:moveTo>
                <a:lnTo>
                  <a:pt x="3829872" y="0"/>
                </a:lnTo>
                <a:lnTo>
                  <a:pt x="4896100" y="0"/>
                </a:lnTo>
                <a:lnTo>
                  <a:pt x="4901677" y="0"/>
                </a:lnTo>
                <a:lnTo>
                  <a:pt x="8078052" y="6858478"/>
                </a:lnTo>
                <a:lnTo>
                  <a:pt x="653497" y="6858478"/>
                </a:lnTo>
                <a:lnTo>
                  <a:pt x="653757" y="6857916"/>
                </a:lnTo>
                <a:lnTo>
                  <a:pt x="0" y="6857916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04672" y="2600324"/>
            <a:ext cx="5058370" cy="3320973"/>
          </a:xfrm>
        </p:spPr>
        <p:txBody>
          <a:bodyPr anchor="t">
            <a:normAutofit/>
          </a:bodyPr>
          <a:lstStyle/>
          <a:p>
            <a:pPr algn="l"/>
            <a:r>
              <a:rPr lang="pl-PL" sz="5400">
                <a:latin typeface="Roboto Medium" panose="02000000000000000000" pitchFamily="2" charset="0"/>
                <a:ea typeface="Roboto Medium" panose="02000000000000000000" pitchFamily="2" charset="0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97629865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9377" y="236984"/>
            <a:ext cx="9144001" cy="599728"/>
          </a:xfrm>
        </p:spPr>
        <p:txBody>
          <a:bodyPr>
            <a:normAutofit fontScale="90000"/>
          </a:bodyPr>
          <a:lstStyle/>
          <a:p>
            <a:r>
              <a:rPr lang="en-US" dirty="0"/>
              <a:t>REST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9377" y="836712"/>
            <a:ext cx="10873207" cy="5976664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func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(r *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UserRest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http.ResponseWriter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req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*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http.Request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 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rows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:=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r.db.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Query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</a:t>
            </a:r>
            <a:r>
              <a:rPr lang="en-US" sz="1200" dirty="0">
                <a:solidFill>
                  <a:srgbClr val="CE9178"/>
                </a:solidFill>
                <a:latin typeface="Menlo" charset="0"/>
              </a:rPr>
              <a:t>"SELECT * FROM users"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err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err,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:=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make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([]User, </a:t>
            </a:r>
            <a:r>
              <a:rPr lang="en-US" sz="1200" dirty="0">
                <a:solidFill>
                  <a:srgbClr val="B5CEA8"/>
                </a:solidFill>
                <a:latin typeface="Menlo" charset="0"/>
              </a:rPr>
              <a:t>0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>
                <a:solidFill>
                  <a:srgbClr val="B5CEA8"/>
                </a:solidFill>
                <a:latin typeface="Menlo" charset="0"/>
              </a:rPr>
              <a:t>0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for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Next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4EC9B0"/>
                </a:solidFill>
                <a:latin typeface="Menlo" charset="0"/>
              </a:rPr>
              <a:t>int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>
                <a:solidFill>
                  <a:srgbClr val="4EC9B0"/>
                </a:solidFill>
                <a:latin typeface="Menlo" charset="0"/>
              </a:rPr>
              <a:t>string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569CD6"/>
                </a:solidFill>
                <a:latin typeface="Menlo" charset="0"/>
              </a:rPr>
              <a:t>var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9CDCFE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time.Time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Scan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&amp;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err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err,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}</a:t>
            </a: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9CDCFE"/>
                </a:solidFill>
                <a:latin typeface="Menlo" charset="0"/>
              </a:rPr>
              <a:t>users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= </a:t>
            </a:r>
            <a:r>
              <a:rPr lang="en-US" sz="1200" dirty="0">
                <a:solidFill>
                  <a:srgbClr val="DCDCAA"/>
                </a:solidFill>
                <a:latin typeface="Menlo" charset="0"/>
              </a:rPr>
              <a:t>append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(users, User{ID: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uid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firstName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secondName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birthDate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})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if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 != </a:t>
            </a:r>
            <a:r>
              <a:rPr lang="en-US" sz="1200" dirty="0">
                <a:solidFill>
                  <a:srgbClr val="569CD6"/>
                </a:solidFill>
                <a:latin typeface="Menlo" charset="0"/>
              </a:rPr>
              <a:t>nil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 {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rows.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Err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(), </a:t>
            </a:r>
            <a:r>
              <a:rPr lang="en-US" sz="1200" dirty="0" err="1">
                <a:solidFill>
                  <a:srgbClr val="D4D4D4"/>
                </a:solidFill>
                <a:latin typeface="Menlo" charset="0"/>
              </a:rPr>
              <a:t>http.StatusInternalServerError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    </a:t>
            </a:r>
            <a:r>
              <a:rPr lang="en-US" sz="1200" dirty="0">
                <a:solidFill>
                  <a:srgbClr val="C586C0"/>
                </a:solidFill>
                <a:latin typeface="Menlo" charset="0"/>
              </a:rPr>
              <a:t>return</a:t>
            </a:r>
            <a:endParaRPr lang="en-US" sz="12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}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br>
              <a:rPr lang="en-US" sz="1200" dirty="0">
                <a:solidFill>
                  <a:srgbClr val="D4D4D4"/>
                </a:solidFill>
                <a:latin typeface="Menlo" charset="0"/>
              </a:rPr>
            </a:br>
            <a:r>
              <a:rPr lang="en-US" sz="1200" dirty="0">
                <a:solidFill>
                  <a:srgbClr val="D4D4D4"/>
                </a:solidFill>
                <a:latin typeface="Menlo" charset="0"/>
              </a:rPr>
              <a:t>    </a:t>
            </a:r>
            <a:r>
              <a:rPr lang="en-US" sz="1200" dirty="0" err="1">
                <a:solidFill>
                  <a:srgbClr val="DCDCAA"/>
                </a:solidFill>
                <a:latin typeface="Menlo" charset="0"/>
              </a:rPr>
              <a:t>WriteJSON</a:t>
            </a:r>
            <a:r>
              <a:rPr lang="en-US" sz="1200" dirty="0">
                <a:solidFill>
                  <a:srgbClr val="D4D4D4"/>
                </a:solidFill>
                <a:latin typeface="Menlo" charset="0"/>
              </a:rPr>
              <a:t>(w, users)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200" dirty="0">
                <a:solidFill>
                  <a:srgbClr val="D4D4D4"/>
                </a:solidFill>
                <a:latin typeface="Menlo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5020174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Demo Users Service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524002" y="1905000"/>
            <a:ext cx="9612559" cy="4114801"/>
          </a:xfrm>
        </p:spPr>
        <p:txBody>
          <a:bodyPr/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/>
              <a:t>Run 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12540" y="2636913"/>
            <a:ext cx="9624021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chemeClr val="accent2"/>
                </a:solidFill>
              </a:rPr>
              <a:t>$ go run </a:t>
            </a:r>
            <a:r>
              <a:rPr lang="en-US" sz="2400" dirty="0" err="1">
                <a:solidFill>
                  <a:schemeClr val="accent2"/>
                </a:solidFill>
              </a:rPr>
              <a:t>main.go</a:t>
            </a:r>
            <a:r>
              <a:rPr lang="en-US" sz="2400" dirty="0">
                <a:solidFill>
                  <a:schemeClr val="accent2"/>
                </a:solidFill>
              </a:rPr>
              <a:t> </a:t>
            </a:r>
            <a:r>
              <a:rPr lang="pl-PL" sz="2400" dirty="0">
                <a:solidFill>
                  <a:schemeClr val="accent2"/>
                </a:solidFill>
              </a:rPr>
              <a:t>--</a:t>
            </a:r>
            <a:r>
              <a:rPr lang="en-US" sz="2400" dirty="0" err="1">
                <a:solidFill>
                  <a:schemeClr val="accent2"/>
                </a:solidFill>
              </a:rPr>
              <a:t>db</a:t>
            </a:r>
            <a:r>
              <a:rPr lang="en-US" sz="2400" dirty="0">
                <a:solidFill>
                  <a:schemeClr val="accent2"/>
                </a:solidFill>
              </a:rPr>
              <a:t>-pass=password </a:t>
            </a:r>
            <a:r>
              <a:rPr lang="pl-PL" sz="2400" dirty="0">
                <a:solidFill>
                  <a:schemeClr val="accent2"/>
                </a:solidFill>
              </a:rPr>
              <a:t>--</a:t>
            </a:r>
            <a:r>
              <a:rPr lang="pl-PL" sz="2400" dirty="0" err="1">
                <a:solidFill>
                  <a:schemeClr val="accent2"/>
                </a:solidFill>
              </a:rPr>
              <a:t>db</a:t>
            </a:r>
            <a:r>
              <a:rPr lang="pl-PL" sz="2400" dirty="0">
                <a:solidFill>
                  <a:schemeClr val="accent2"/>
                </a:solidFill>
              </a:rPr>
              <a:t>-host=192.168.99.101:31125</a:t>
            </a:r>
            <a:endParaRPr lang="en-US" sz="2400" dirty="0">
              <a:solidFill>
                <a:schemeClr val="accent2"/>
              </a:solidFill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512540" y="3368826"/>
            <a:ext cx="9612455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hlinkClick r:id="rId2"/>
              </a:rPr>
              <a:t>http://localhost:8080/</a:t>
            </a:r>
            <a:r>
              <a:rPr lang="en-US" sz="2400" dirty="0" err="1">
                <a:solidFill>
                  <a:srgbClr val="00B050"/>
                </a:solidFill>
                <a:hlinkClick r:id="rId2"/>
              </a:rPr>
              <a:t>api</a:t>
            </a:r>
            <a:r>
              <a:rPr lang="en-US" sz="2400" dirty="0">
                <a:solidFill>
                  <a:srgbClr val="00B050"/>
                </a:solidFill>
                <a:hlinkClick r:id="rId2"/>
              </a:rPr>
              <a:t>/users</a:t>
            </a:r>
            <a:endParaRPr lang="en-US" sz="2400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1FB62A10-B719-AE42-85FE-89A64ED8C1BA}"/>
              </a:ext>
            </a:extLst>
          </p:cNvPr>
          <p:cNvSpPr txBox="1">
            <a:spLocks/>
          </p:cNvSpPr>
          <p:nvPr/>
        </p:nvSpPr>
        <p:spPr>
          <a:xfrm>
            <a:off x="1533607" y="4044803"/>
            <a:ext cx="9134391" cy="3742928"/>
          </a:xfrm>
          <a:prstGeom prst="rect">
            <a:avLst/>
          </a:prstGeom>
          <a:solidFill>
            <a:srgbClr val="424242"/>
          </a:solidFill>
        </p:spPr>
        <p:txBody>
          <a:bodyPr vert="horz" lIns="91440" tIns="45720" rIns="91440" bIns="45720" rtlCol="0">
            <a:noAutofit/>
          </a:bodyPr>
          <a:lstStyle>
            <a:lvl1pPr marL="223838" indent="-223838" algn="l" defTabSz="914400" rtl="0" eaLnBrk="1" latinLnBrk="0" hangingPunct="1">
              <a:lnSpc>
                <a:spcPct val="90000"/>
              </a:lnSpc>
              <a:spcBef>
                <a:spcPts val="18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63550" indent="-231775" algn="l" defTabSz="914400" rtl="0" eaLnBrk="1" latinLnBrk="0" hangingPunct="1">
              <a:lnSpc>
                <a:spcPct val="90000"/>
              </a:lnSpc>
              <a:spcBef>
                <a:spcPts val="12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682625" indent="-21907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857250" indent="-174625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030288" indent="-173038" algn="l" defTabSz="914400" rtl="0" eaLnBrk="1" latinLnBrk="0" hangingPunct="1">
              <a:lnSpc>
                <a:spcPct val="90000"/>
              </a:lnSpc>
              <a:spcBef>
                <a:spcPts val="600"/>
              </a:spcBef>
              <a:buClr>
                <a:schemeClr val="accent1"/>
              </a:buClr>
              <a:buSzPct val="100000"/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1207008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1380744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1554480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1728216" indent="-173736" algn="l" defTabSz="914400" rtl="0" eaLnBrk="1" latinLnBrk="0" hangingPunct="1">
              <a:spcBef>
                <a:spcPts val="600"/>
              </a:spcBef>
              <a:buClr>
                <a:schemeClr val="accent1"/>
              </a:buClr>
              <a:buFont typeface="Arial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 err="1">
                <a:solidFill>
                  <a:srgbClr val="569CD6"/>
                </a:solidFill>
                <a:latin typeface="Menlo" charset="0"/>
              </a:rPr>
              <a:t>apiVersion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v1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kind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Service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metadata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name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users-go-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spec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type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NodePort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ports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D4D4D4"/>
                </a:solidFill>
                <a:latin typeface="Menlo" charset="0"/>
              </a:rPr>
              <a:t>  - </a:t>
            </a:r>
            <a:r>
              <a:rPr lang="en-US" sz="1800" dirty="0">
                <a:solidFill>
                  <a:srgbClr val="569CD6"/>
                </a:solidFill>
                <a:latin typeface="Menlo" charset="0"/>
              </a:rPr>
              <a:t>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B5CEA8"/>
                </a:solidFill>
                <a:latin typeface="Menlo" charset="0"/>
              </a:rPr>
              <a:t>8080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B5CEA8"/>
                </a:solidFill>
                <a:latin typeface="Menlo" charset="0"/>
              </a:rPr>
              <a:t>    </a:t>
            </a:r>
            <a:r>
              <a:rPr lang="en-US" sz="1800" dirty="0" err="1">
                <a:solidFill>
                  <a:srgbClr val="569CD6"/>
                </a:solidFill>
                <a:latin typeface="Menlo" charset="0"/>
              </a:rPr>
              <a:t>nodePort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B5CEA8"/>
                </a:solidFill>
                <a:latin typeface="Menlo" charset="0"/>
              </a:rPr>
              <a:t>31001</a:t>
            </a:r>
            <a:endParaRPr lang="en-US" sz="1800" dirty="0">
              <a:solidFill>
                <a:srgbClr val="D4D4D4"/>
              </a:solidFill>
              <a:latin typeface="Menlo" charset="0"/>
            </a:endParaRP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selector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</a:t>
            </a:r>
          </a:p>
          <a:p>
            <a:pPr marL="0" indent="0">
              <a:lnSpc>
                <a:spcPct val="120000"/>
              </a:lnSpc>
              <a:spcBef>
                <a:spcPts val="0"/>
              </a:spcBef>
              <a:buNone/>
            </a:pPr>
            <a:r>
              <a:rPr lang="en-US" sz="1800" dirty="0">
                <a:solidFill>
                  <a:srgbClr val="569CD6"/>
                </a:solidFill>
                <a:latin typeface="Menlo" charset="0"/>
              </a:rPr>
              <a:t>    app</a:t>
            </a:r>
            <a:r>
              <a:rPr lang="en-US" sz="1800" dirty="0">
                <a:solidFill>
                  <a:srgbClr val="D4D4D4"/>
                </a:solidFill>
                <a:latin typeface="Menlo" charset="0"/>
              </a:rPr>
              <a:t>: </a:t>
            </a:r>
            <a:r>
              <a:rPr lang="en-US" sz="1800" dirty="0">
                <a:solidFill>
                  <a:srgbClr val="CE9178"/>
                </a:solidFill>
                <a:latin typeface="Menlo" charset="0"/>
              </a:rPr>
              <a:t>users-go-</a:t>
            </a:r>
            <a:r>
              <a:rPr lang="en-US" sz="1800" dirty="0" err="1">
                <a:solidFill>
                  <a:srgbClr val="CE9178"/>
                </a:solidFill>
                <a:latin typeface="Menlo" charset="0"/>
              </a:rPr>
              <a:t>api</a:t>
            </a:r>
            <a:endParaRPr lang="en-US" sz="1800" b="0" dirty="0">
              <a:solidFill>
                <a:srgbClr val="D4D4D4"/>
              </a:solidFill>
              <a:effectLst/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093993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885CB9-3396-BA40-9437-5A265B71C8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Agenda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D339A3-3C4D-6743-8655-628D13AB59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Profiling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 err="1">
                <a:latin typeface="Roboto" panose="02000000000000000000" pitchFamily="2" charset="0"/>
                <a:ea typeface="Roboto" panose="02000000000000000000" pitchFamily="2" charset="0"/>
              </a:rPr>
              <a:t>Tracing</a:t>
            </a:r>
            <a:endParaRPr lang="pl-PL" sz="4000" dirty="0">
              <a:latin typeface="Roboto" panose="02000000000000000000" pitchFamily="2" charset="0"/>
              <a:ea typeface="Roboto" panose="02000000000000000000" pitchFamily="2" charset="0"/>
            </a:endParaRPr>
          </a:p>
          <a:p>
            <a:r>
              <a:rPr lang="pl-PL" sz="4000" dirty="0">
                <a:latin typeface="Roboto" panose="02000000000000000000" pitchFamily="2" charset="0"/>
                <a:ea typeface="Roboto" panose="02000000000000000000" pitchFamily="2" charset="0"/>
              </a:rPr>
              <a:t>Instrumentation</a:t>
            </a:r>
          </a:p>
          <a:p>
            <a:pPr marL="0" indent="0">
              <a:buNone/>
            </a:pPr>
            <a:endParaRPr lang="pl-PL" dirty="0"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317686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A620D1-6B3B-694C-8A07-03E38FF936B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573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</p:spTree>
    <p:extLst>
      <p:ext uri="{BB962C8B-B14F-4D97-AF65-F5344CB8AC3E}">
        <p14:creationId xmlns:p14="http://schemas.microsoft.com/office/powerpoint/2010/main" val="1862954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Debugging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BDF3E2F-0936-654D-8024-77EA7FFE0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490281"/>
            <a:ext cx="10515600" cy="3686682"/>
          </a:xfrm>
        </p:spPr>
        <p:txBody>
          <a:bodyPr/>
          <a:lstStyle/>
          <a:p>
            <a:pPr marL="0" indent="0" algn="ctr">
              <a:buNone/>
            </a:pP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Debugging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allows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us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to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pause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 Go program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examine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its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execution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 Program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state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and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flow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can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be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verified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3600" dirty="0" err="1">
                <a:latin typeface="Roboto" panose="02000000000000000000" pitchFamily="2" charset="0"/>
                <a:ea typeface="Roboto" panose="02000000000000000000" pitchFamily="2" charset="0"/>
              </a:rPr>
              <a:t>debugging</a:t>
            </a:r>
            <a:r>
              <a:rPr lang="pl-PL" sz="3600" dirty="0">
                <a:latin typeface="Roboto" panose="02000000000000000000" pitchFamily="2" charset="0"/>
                <a:ea typeface="Roboto" panose="02000000000000000000" pitchFamily="2" charset="0"/>
              </a:rPr>
              <a:t>.</a:t>
            </a:r>
          </a:p>
          <a:p>
            <a:endParaRPr lang="pl-PL" dirty="0"/>
          </a:p>
        </p:txBody>
      </p:sp>
    </p:spTree>
    <p:extLst>
      <p:ext uri="{BB962C8B-B14F-4D97-AF65-F5344CB8AC3E}">
        <p14:creationId xmlns:p14="http://schemas.microsoft.com/office/powerpoint/2010/main" val="12187578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Application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7042" y="1511315"/>
            <a:ext cx="10873207" cy="2422186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pl-PL" sz="22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main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() {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"/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add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HandlerFunc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addHandler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buNone/>
            </a:pPr>
            <a:b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log.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Println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Starting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HTTP </a:t>
            </a:r>
            <a:r>
              <a:rPr lang="pl-PL" sz="2200" dirty="0" err="1">
                <a:solidFill>
                  <a:srgbClr val="CE9178"/>
                </a:solidFill>
                <a:latin typeface="Menlo" panose="020B0609030804020204" pitchFamily="49" charset="0"/>
              </a:rPr>
              <a:t>server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 on port 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</a:t>
            </a:r>
            <a:r>
              <a:rPr lang="pl-PL" sz="2200" dirty="0" err="1">
                <a:solidFill>
                  <a:srgbClr val="DCDCAA"/>
                </a:solidFill>
                <a:latin typeface="Menlo" panose="020B0609030804020204" pitchFamily="49" charset="0"/>
              </a:rPr>
              <a:t>ListenAndServe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200" dirty="0">
                <a:solidFill>
                  <a:srgbClr val="CE9178"/>
                </a:solidFill>
                <a:latin typeface="Menlo" panose="020B0609030804020204" pitchFamily="49" charset="0"/>
              </a:rPr>
              <a:t>":8081"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200" dirty="0" err="1">
                <a:solidFill>
                  <a:srgbClr val="D4D4D4"/>
                </a:solidFill>
                <a:latin typeface="Menlo" panose="020B0609030804020204" pitchFamily="49" charset="0"/>
              </a:rPr>
              <a:t>http.DefaultServeMux</a:t>
            </a: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buNone/>
            </a:pPr>
            <a:r>
              <a:rPr lang="pl-PL" sz="22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buNone/>
            </a:pPr>
            <a:endParaRPr lang="en-US" sz="2200" dirty="0">
              <a:solidFill>
                <a:srgbClr val="D4D4D4"/>
              </a:solidFill>
              <a:latin typeface="Menlo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E6B0539-8DC3-0647-A508-75567775FA04}"/>
              </a:ext>
            </a:extLst>
          </p:cNvPr>
          <p:cNvSpPr txBox="1"/>
          <p:nvPr/>
        </p:nvSpPr>
        <p:spPr>
          <a:xfrm>
            <a:off x="2883473" y="949006"/>
            <a:ext cx="642034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Simplest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HTTP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server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with </a:t>
            </a:r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Add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 handler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A40664E-7051-0B45-A6A9-F3924C4CA1D0}"/>
              </a:ext>
            </a:extLst>
          </p:cNvPr>
          <p:cNvSpPr txBox="1"/>
          <p:nvPr/>
        </p:nvSpPr>
        <p:spPr>
          <a:xfrm>
            <a:off x="5304807" y="4036599"/>
            <a:ext cx="157767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Request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C85843D-31CB-0E47-B304-7DDE25AA3234}"/>
              </a:ext>
            </a:extLst>
          </p:cNvPr>
          <p:cNvSpPr txBox="1"/>
          <p:nvPr/>
        </p:nvSpPr>
        <p:spPr>
          <a:xfrm>
            <a:off x="657041" y="4559819"/>
            <a:ext cx="10873207" cy="461665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en-US" sz="2400" dirty="0">
                <a:solidFill>
                  <a:srgbClr val="00B050"/>
                </a:solidFill>
                <a:hlinkClick r:id="rId2"/>
              </a:rPr>
              <a:t>http://localhost:8081/add?vals=1,2,4</a:t>
            </a:r>
            <a:endParaRPr lang="en-US" sz="24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CD9C8D1D-71AD-E64A-8464-04423ED300FD}"/>
              </a:ext>
            </a:extLst>
          </p:cNvPr>
          <p:cNvSpPr txBox="1"/>
          <p:nvPr/>
        </p:nvSpPr>
        <p:spPr>
          <a:xfrm>
            <a:off x="5167749" y="5021484"/>
            <a:ext cx="185178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l-PL" sz="2800" dirty="0" err="1">
                <a:latin typeface="Roboto" panose="02000000000000000000" pitchFamily="2" charset="0"/>
                <a:ea typeface="Roboto" panose="02000000000000000000" pitchFamily="2" charset="0"/>
              </a:rPr>
              <a:t>Response</a:t>
            </a:r>
            <a:r>
              <a:rPr lang="pl-PL" sz="2800" dirty="0">
                <a:latin typeface="Roboto" panose="02000000000000000000" pitchFamily="2" charset="0"/>
                <a:ea typeface="Roboto" panose="02000000000000000000" pitchFamily="2" charset="0"/>
              </a:rPr>
              <a:t>: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CCFA681-1DA5-3640-817D-48355D32A662}"/>
              </a:ext>
            </a:extLst>
          </p:cNvPr>
          <p:cNvSpPr txBox="1"/>
          <p:nvPr/>
        </p:nvSpPr>
        <p:spPr>
          <a:xfrm>
            <a:off x="657039" y="5549009"/>
            <a:ext cx="10873207" cy="830997"/>
          </a:xfrm>
          <a:prstGeom prst="rect">
            <a:avLst/>
          </a:prstGeom>
          <a:solidFill>
            <a:srgbClr val="424242"/>
          </a:solidFill>
        </p:spPr>
        <p:txBody>
          <a:bodyPr wrap="square" rtlCol="0">
            <a:spAutoFit/>
          </a:bodyPr>
          <a:lstStyle/>
          <a:p>
            <a:r>
              <a:rPr lang="pl-PL" sz="2400" dirty="0" err="1">
                <a:solidFill>
                  <a:srgbClr val="00B050"/>
                </a:solidFill>
              </a:rPr>
              <a:t>results</a:t>
            </a:r>
            <a:r>
              <a:rPr lang="pl-PL" sz="2400" dirty="0">
                <a:solidFill>
                  <a:srgbClr val="00B050"/>
                </a:solidFill>
              </a:rPr>
              <a:t>: </a:t>
            </a:r>
          </a:p>
          <a:p>
            <a:r>
              <a:rPr lang="pl-PL" sz="2400" dirty="0">
                <a:solidFill>
                  <a:srgbClr val="00B050"/>
                </a:solidFill>
              </a:rPr>
              <a:t>sum of 1,2,4 </a:t>
            </a:r>
            <a:r>
              <a:rPr lang="pl-PL" sz="2400" dirty="0" err="1">
                <a:solidFill>
                  <a:srgbClr val="00B050"/>
                </a:solidFill>
              </a:rPr>
              <a:t>is</a:t>
            </a:r>
            <a:r>
              <a:rPr lang="pl-PL" sz="2400" dirty="0">
                <a:solidFill>
                  <a:srgbClr val="00B050"/>
                </a:solidFill>
              </a:rPr>
              <a:t> 7.000000</a:t>
            </a:r>
          </a:p>
        </p:txBody>
      </p:sp>
    </p:spTree>
    <p:extLst>
      <p:ext uri="{BB962C8B-B14F-4D97-AF65-F5344CB8AC3E}">
        <p14:creationId xmlns:p14="http://schemas.microsoft.com/office/powerpoint/2010/main" val="7524970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 animBg="1"/>
      <p:bldP spid="10" grpId="0"/>
      <p:bldP spid="11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705040-D846-7D44-BBA1-762CAF23B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5847" y="206055"/>
            <a:ext cx="10515600" cy="666007"/>
          </a:xfrm>
        </p:spPr>
        <p:txBody>
          <a:bodyPr>
            <a:normAutofit fontScale="90000"/>
          </a:bodyPr>
          <a:lstStyle/>
          <a:p>
            <a:pPr algn="ctr"/>
            <a:r>
              <a:rPr lang="pl-PL" dirty="0">
                <a:latin typeface="Roboto Medium" panose="02000000000000000000" pitchFamily="2" charset="0"/>
                <a:ea typeface="Roboto Medium" panose="02000000000000000000" pitchFamily="2" charset="0"/>
              </a:rPr>
              <a:t>Handler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F242C446-652F-5043-870A-F5EA6B9523E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51155" y="1235412"/>
            <a:ext cx="10889689" cy="5184843"/>
          </a:xfrm>
          <a:solidFill>
            <a:srgbClr val="424242"/>
          </a:solidFill>
        </p:spPr>
        <p:txBody>
          <a:bodyPr>
            <a:noAutofit/>
          </a:bodyPr>
          <a:lstStyle/>
          <a:p>
            <a:pPr marL="0" indent="0">
              <a:spcBef>
                <a:spcPts val="200"/>
              </a:spcBef>
              <a:buNone/>
            </a:pPr>
            <a:r>
              <a:rPr lang="pl-PL" sz="2000" dirty="0" err="1">
                <a:solidFill>
                  <a:srgbClr val="569CD6"/>
                </a:solidFill>
                <a:latin typeface="Menlo" panose="020B0609030804020204" pitchFamily="49" charset="0"/>
              </a:rPr>
              <a:t>func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addHandler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http.ResponseWriter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r *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http.Request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r.URL.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Query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().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Get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strings.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Split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","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>
                <a:solidFill>
                  <a:srgbClr val="B5CEA8"/>
                </a:solidFill>
                <a:latin typeface="Menlo" panose="020B0609030804020204" pitchFamily="49" charset="0"/>
              </a:rPr>
              <a:t>0.0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>
                <a:solidFill>
                  <a:srgbClr val="C586C0"/>
                </a:solidFill>
                <a:latin typeface="Menlo" panose="020B0609030804020204" pitchFamily="49" charset="0"/>
              </a:rPr>
              <a:t>for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>
                <a:solidFill>
                  <a:srgbClr val="9CDCFE"/>
                </a:solidFill>
                <a:latin typeface="Menlo" panose="020B0609030804020204" pitchFamily="49" charset="0"/>
              </a:rPr>
              <a:t>_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range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:=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strconv.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Atoi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if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err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!= </a:t>
            </a:r>
            <a:r>
              <a:rPr lang="pl-PL" sz="2000" dirty="0">
                <a:solidFill>
                  <a:srgbClr val="569CD6"/>
                </a:solidFill>
                <a:latin typeface="Menlo" panose="020B0609030804020204" pitchFamily="49" charset="0"/>
              </a:rPr>
              <a:t>nil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{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    </a:t>
            </a:r>
            <a:r>
              <a:rPr lang="pl-PL" sz="2000" dirty="0" err="1">
                <a:solidFill>
                  <a:srgbClr val="C586C0"/>
                </a:solidFill>
                <a:latin typeface="Menlo" panose="020B0609030804020204" pitchFamily="49" charset="0"/>
              </a:rPr>
              <a:t>continue</a:t>
            </a: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}</a:t>
            </a:r>
          </a:p>
          <a:p>
            <a:pPr marL="0" indent="0">
              <a:spcBef>
                <a:spcPts val="200"/>
              </a:spcBef>
              <a:buNone/>
            </a:pPr>
            <a:endParaRPr lang="pl-PL" sz="2000" dirty="0">
              <a:solidFill>
                <a:srgbClr val="D4D4D4"/>
              </a:solidFill>
              <a:latin typeface="Menlo" panose="020B0609030804020204" pitchFamily="49" charset="0"/>
            </a:endParaRP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    </a:t>
            </a:r>
            <a:r>
              <a:rPr lang="pl-PL" sz="2000" dirty="0" err="1">
                <a:solidFill>
                  <a:srgbClr val="9CDCFE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=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 + </a:t>
            </a:r>
            <a:r>
              <a:rPr lang="pl-PL" sz="2000" dirty="0">
                <a:solidFill>
                  <a:srgbClr val="DCDCAA"/>
                </a:solidFill>
                <a:latin typeface="Menlo" panose="020B0609030804020204" pitchFamily="49" charset="0"/>
              </a:rPr>
              <a:t>float64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valInt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}</a:t>
            </a:r>
          </a:p>
          <a:p>
            <a:pPr marL="0" indent="0">
              <a:spcBef>
                <a:spcPts val="200"/>
              </a:spcBef>
              <a:buNone/>
            </a:pPr>
            <a:b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</a:b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w.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Write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([]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byte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results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: 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    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fmt.</a:t>
            </a:r>
            <a:r>
              <a:rPr lang="pl-PL" sz="2000" dirty="0" err="1">
                <a:solidFill>
                  <a:srgbClr val="DCDCAA"/>
                </a:solidFill>
                <a:latin typeface="Menlo" panose="020B0609030804020204" pitchFamily="49" charset="0"/>
              </a:rPr>
              <a:t>Fprintf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(w, 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"sum of %v </a:t>
            </a:r>
            <a:r>
              <a:rPr lang="pl-PL" sz="2000" dirty="0" err="1">
                <a:solidFill>
                  <a:srgbClr val="CE9178"/>
                </a:solidFill>
                <a:latin typeface="Menlo" panose="020B0609030804020204" pitchFamily="49" charset="0"/>
              </a:rPr>
              <a:t>is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 %f</a:t>
            </a:r>
            <a:r>
              <a:rPr lang="pl-PL" sz="2000" dirty="0">
                <a:solidFill>
                  <a:srgbClr val="D7BA7D"/>
                </a:solidFill>
                <a:latin typeface="Menlo" panose="020B0609030804020204" pitchFamily="49" charset="0"/>
              </a:rPr>
              <a:t>\n</a:t>
            </a:r>
            <a:r>
              <a:rPr lang="pl-PL" sz="2000" dirty="0">
                <a:solidFill>
                  <a:srgbClr val="CE9178"/>
                </a:solidFill>
                <a:latin typeface="Menlo" panose="020B0609030804020204" pitchFamily="49" charset="0"/>
              </a:rPr>
              <a:t>"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valStr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, </a:t>
            </a:r>
            <a:r>
              <a:rPr lang="pl-PL" sz="2000" dirty="0" err="1">
                <a:solidFill>
                  <a:srgbClr val="D4D4D4"/>
                </a:solidFill>
                <a:latin typeface="Menlo" panose="020B0609030804020204" pitchFamily="49" charset="0"/>
              </a:rPr>
              <a:t>acc</a:t>
            </a: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)</a:t>
            </a:r>
          </a:p>
          <a:p>
            <a:pPr marL="0" indent="0">
              <a:spcBef>
                <a:spcPts val="200"/>
              </a:spcBef>
              <a:buNone/>
            </a:pPr>
            <a:r>
              <a:rPr lang="pl-PL" sz="2000" dirty="0">
                <a:solidFill>
                  <a:srgbClr val="D4D4D4"/>
                </a:solidFill>
                <a:latin typeface="Menlo" panose="020B0609030804020204" pitchFamily="49" charset="0"/>
              </a:rPr>
              <a:t>}</a:t>
            </a:r>
          </a:p>
          <a:p>
            <a:pPr marL="0" indent="0">
              <a:spcBef>
                <a:spcPts val="200"/>
              </a:spcBef>
              <a:buNone/>
            </a:pPr>
            <a:endParaRPr lang="en-US" sz="2000" dirty="0">
              <a:solidFill>
                <a:srgbClr val="D4D4D4"/>
              </a:solidFill>
              <a:latin typeface="Menlo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1817210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>
            <a:extLst>
              <a:ext uri="{FF2B5EF4-FFF2-40B4-BE49-F238E27FC236}">
                <a16:creationId xmlns:a16="http://schemas.microsoft.com/office/drawing/2014/main" id="{71B2258F-86CA-4D4D-8270-BC05FCDEBF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7999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026FC89-6BA0-0B41-9A01-5DFC540AFC2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50000"/>
          </a:blip>
          <a:srcRect t="10021" b="5710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FB55E30-27AE-5A48-8C08-DED19B25952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2"/>
            <a:ext cx="9144000" cy="2900518"/>
          </a:xfrm>
        </p:spPr>
        <p:txBody>
          <a:bodyPr>
            <a:normAutofit/>
          </a:bodyPr>
          <a:lstStyle/>
          <a:p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Old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</a:t>
            </a:r>
            <a:r>
              <a:rPr lang="pl-PL" dirty="0" err="1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Way</a:t>
            </a:r>
            <a:r>
              <a:rPr lang="pl-PL" dirty="0">
                <a:solidFill>
                  <a:srgbClr val="FFFFFF"/>
                </a:solidFill>
                <a:latin typeface="Roboto Medium" panose="02000000000000000000" pitchFamily="2" charset="0"/>
                <a:ea typeface="Roboto Medium" panose="02000000000000000000" pitchFamily="2" charset="0"/>
              </a:rPr>
              <a:t> of Debugging</a:t>
            </a:r>
          </a:p>
        </p:txBody>
      </p:sp>
    </p:spTree>
    <p:extLst>
      <p:ext uri="{BB962C8B-B14F-4D97-AF65-F5344CB8AC3E}">
        <p14:creationId xmlns:p14="http://schemas.microsoft.com/office/powerpoint/2010/main" val="41411619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4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FFC00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590</TotalTime>
  <Words>1039</Words>
  <Application>Microsoft Macintosh PowerPoint</Application>
  <PresentationFormat>Widescreen</PresentationFormat>
  <Paragraphs>204</Paragraphs>
  <Slides>34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34</vt:i4>
      </vt:variant>
    </vt:vector>
  </HeadingPairs>
  <TitlesOfParts>
    <vt:vector size="41" baseType="lpstr">
      <vt:lpstr>Arial</vt:lpstr>
      <vt:lpstr>Calibri</vt:lpstr>
      <vt:lpstr>Calibri Light</vt:lpstr>
      <vt:lpstr>Menlo</vt:lpstr>
      <vt:lpstr>Roboto</vt:lpstr>
      <vt:lpstr>Roboto Medium</vt:lpstr>
      <vt:lpstr>Office Theme</vt:lpstr>
      <vt:lpstr>Diagnose your Golang App anytime anywhere!</vt:lpstr>
      <vt:lpstr>Whoami</vt:lpstr>
      <vt:lpstr>github.com/mateuszdyminski/go-diagnose</vt:lpstr>
      <vt:lpstr>Agenda</vt:lpstr>
      <vt:lpstr>Debugging</vt:lpstr>
      <vt:lpstr>Debugging</vt:lpstr>
      <vt:lpstr>Application</vt:lpstr>
      <vt:lpstr>Handler</vt:lpstr>
      <vt:lpstr>Old Way of Debugging</vt:lpstr>
      <vt:lpstr>Old Way of Debugging</vt:lpstr>
      <vt:lpstr>We can do better</vt:lpstr>
      <vt:lpstr>Go users mostly use the following debuggers</vt:lpstr>
      <vt:lpstr>GDB</vt:lpstr>
      <vt:lpstr>PowerPoint Presentation</vt:lpstr>
      <vt:lpstr>Delve debug flow</vt:lpstr>
      <vt:lpstr>Remote Debugging</vt:lpstr>
      <vt:lpstr>Remote Debugging with Delve</vt:lpstr>
      <vt:lpstr>Remote Debugging App in Docker</vt:lpstr>
      <vt:lpstr>Remote Debugging with Delve in Docker</vt:lpstr>
      <vt:lpstr>Remote Debugging with Delve in Docker</vt:lpstr>
      <vt:lpstr>Remote Debugging with Delve in Docker</vt:lpstr>
      <vt:lpstr>Postmortem Debugging</vt:lpstr>
      <vt:lpstr>Postmortem Debugging</vt:lpstr>
      <vt:lpstr>Core File – How to</vt:lpstr>
      <vt:lpstr>Postmortem Debugging</vt:lpstr>
      <vt:lpstr>Debugging - takeaways</vt:lpstr>
      <vt:lpstr>Profiling</vt:lpstr>
      <vt:lpstr>Profiling</vt:lpstr>
      <vt:lpstr>pprof</vt:lpstr>
      <vt:lpstr>Tracing</vt:lpstr>
      <vt:lpstr>Instrumenting</vt:lpstr>
      <vt:lpstr>Q&amp;A</vt:lpstr>
      <vt:lpstr>REST</vt:lpstr>
      <vt:lpstr>Demo Users Service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Diagnose your Golang App anytime anywhere!</dc:title>
  <dc:creator>Dyminski, Mateusz (Nokia - PL/Wroclaw)</dc:creator>
  <cp:lastModifiedBy>Dyminski, Mateusz (Nokia - PL/Wroclaw)</cp:lastModifiedBy>
  <cp:revision>13</cp:revision>
  <dcterms:created xsi:type="dcterms:W3CDTF">2019-06-11T12:04:33Z</dcterms:created>
  <dcterms:modified xsi:type="dcterms:W3CDTF">2019-06-11T21:54:34Z</dcterms:modified>
</cp:coreProperties>
</file>